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xls" ContentType="application/vnd.ms-excel"/>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312" r:id="rId2"/>
    <p:sldId id="314" r:id="rId3"/>
    <p:sldId id="319" r:id="rId4"/>
    <p:sldId id="320" r:id="rId5"/>
    <p:sldId id="322" r:id="rId6"/>
    <p:sldId id="324" r:id="rId7"/>
    <p:sldId id="323" r:id="rId8"/>
    <p:sldId id="321" r:id="rId9"/>
    <p:sldId id="325" r:id="rId10"/>
    <p:sldId id="326" r:id="rId11"/>
    <p:sldId id="327" r:id="rId12"/>
    <p:sldId id="329" r:id="rId13"/>
    <p:sldId id="330" r:id="rId14"/>
    <p:sldId id="333" r:id="rId15"/>
    <p:sldId id="336" r:id="rId16"/>
    <p:sldId id="337" r:id="rId17"/>
    <p:sldId id="328" r:id="rId18"/>
    <p:sldId id="331" r:id="rId19"/>
    <p:sldId id="335" r:id="rId20"/>
    <p:sldId id="332" r:id="rId2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pitchFamily="18" charset="0"/>
        <a:ea typeface="ＭＳ Ｐゴシック"/>
        <a:cs typeface="ＭＳ Ｐゴシック"/>
      </a:defRPr>
    </a:lvl1pPr>
    <a:lvl2pPr marL="457200" algn="l" rtl="0" fontAlgn="base">
      <a:spcBef>
        <a:spcPct val="0"/>
      </a:spcBef>
      <a:spcAft>
        <a:spcPct val="0"/>
      </a:spcAft>
      <a:defRPr sz="2400" kern="1200">
        <a:solidFill>
          <a:schemeClr val="tx1"/>
        </a:solidFill>
        <a:latin typeface="Times" pitchFamily="18" charset="0"/>
        <a:ea typeface="ＭＳ Ｐゴシック"/>
        <a:cs typeface="ＭＳ Ｐゴシック"/>
      </a:defRPr>
    </a:lvl2pPr>
    <a:lvl3pPr marL="914400" algn="l" rtl="0" fontAlgn="base">
      <a:spcBef>
        <a:spcPct val="0"/>
      </a:spcBef>
      <a:spcAft>
        <a:spcPct val="0"/>
      </a:spcAft>
      <a:defRPr sz="2400" kern="1200">
        <a:solidFill>
          <a:schemeClr val="tx1"/>
        </a:solidFill>
        <a:latin typeface="Times" pitchFamily="18" charset="0"/>
        <a:ea typeface="ＭＳ Ｐゴシック"/>
        <a:cs typeface="ＭＳ Ｐゴシック"/>
      </a:defRPr>
    </a:lvl3pPr>
    <a:lvl4pPr marL="1371600" algn="l" rtl="0" fontAlgn="base">
      <a:spcBef>
        <a:spcPct val="0"/>
      </a:spcBef>
      <a:spcAft>
        <a:spcPct val="0"/>
      </a:spcAft>
      <a:defRPr sz="2400" kern="1200">
        <a:solidFill>
          <a:schemeClr val="tx1"/>
        </a:solidFill>
        <a:latin typeface="Times" pitchFamily="18" charset="0"/>
        <a:ea typeface="ＭＳ Ｐゴシック"/>
        <a:cs typeface="ＭＳ Ｐゴシック"/>
      </a:defRPr>
    </a:lvl4pPr>
    <a:lvl5pPr marL="1828800" algn="l" rtl="0" fontAlgn="base">
      <a:spcBef>
        <a:spcPct val="0"/>
      </a:spcBef>
      <a:spcAft>
        <a:spcPct val="0"/>
      </a:spcAft>
      <a:defRPr sz="2400" kern="1200">
        <a:solidFill>
          <a:schemeClr val="tx1"/>
        </a:solidFill>
        <a:latin typeface="Times" pitchFamily="18" charset="0"/>
        <a:ea typeface="ＭＳ Ｐゴシック"/>
        <a:cs typeface="ＭＳ Ｐゴシック"/>
      </a:defRPr>
    </a:lvl5pPr>
    <a:lvl6pPr marL="2286000" algn="l" defTabSz="914400" rtl="0" eaLnBrk="1" latinLnBrk="0" hangingPunct="1">
      <a:defRPr sz="2400" kern="1200">
        <a:solidFill>
          <a:schemeClr val="tx1"/>
        </a:solidFill>
        <a:latin typeface="Times" pitchFamily="18" charset="0"/>
        <a:ea typeface="ＭＳ Ｐゴシック"/>
        <a:cs typeface="ＭＳ Ｐゴシック"/>
      </a:defRPr>
    </a:lvl6pPr>
    <a:lvl7pPr marL="2743200" algn="l" defTabSz="914400" rtl="0" eaLnBrk="1" latinLnBrk="0" hangingPunct="1">
      <a:defRPr sz="2400" kern="1200">
        <a:solidFill>
          <a:schemeClr val="tx1"/>
        </a:solidFill>
        <a:latin typeface="Times" pitchFamily="18" charset="0"/>
        <a:ea typeface="ＭＳ Ｐゴシック"/>
        <a:cs typeface="ＭＳ Ｐゴシック"/>
      </a:defRPr>
    </a:lvl7pPr>
    <a:lvl8pPr marL="3200400" algn="l" defTabSz="914400" rtl="0" eaLnBrk="1" latinLnBrk="0" hangingPunct="1">
      <a:defRPr sz="2400" kern="1200">
        <a:solidFill>
          <a:schemeClr val="tx1"/>
        </a:solidFill>
        <a:latin typeface="Times" pitchFamily="18" charset="0"/>
        <a:ea typeface="ＭＳ Ｐゴシック"/>
        <a:cs typeface="ＭＳ Ｐゴシック"/>
      </a:defRPr>
    </a:lvl8pPr>
    <a:lvl9pPr marL="3657600" algn="l" defTabSz="914400" rtl="0" eaLnBrk="1" latinLnBrk="0" hangingPunct="1">
      <a:defRPr sz="2400" kern="1200">
        <a:solidFill>
          <a:schemeClr val="tx1"/>
        </a:solidFill>
        <a:latin typeface="Times" pitchFamily="18"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E2B5D"/>
    <a:srgbClr val="4F4F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82" autoAdjust="0"/>
    <p:restoredTop sz="85476" autoAdjust="0"/>
  </p:normalViewPr>
  <p:slideViewPr>
    <p:cSldViewPr snapToGrid="0">
      <p:cViewPr>
        <p:scale>
          <a:sx n="75" d="100"/>
          <a:sy n="75" d="100"/>
        </p:scale>
        <p:origin x="-1020" y="-834"/>
      </p:cViewPr>
      <p:guideLst>
        <p:guide orient="horz" pos="2160"/>
        <p:guide pos="6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71800" cy="457200"/>
          </a:xfrm>
          <a:prstGeom prst="rect">
            <a:avLst/>
          </a:prstGeom>
          <a:noFill/>
          <a:ln w="9525">
            <a:noFill/>
            <a:miter lim="800000"/>
            <a:headEnd/>
            <a:tailEnd/>
          </a:ln>
        </p:spPr>
        <p:txBody>
          <a:bodyPr vert="horz" wrap="square" lIns="91432" tIns="45716" rIns="91432" bIns="45716" numCol="1" anchor="t" anchorCtr="0" compatLnSpc="1">
            <a:prstTxWarp prst="textNoShape">
              <a:avLst/>
            </a:prstTxWarp>
          </a:bodyPr>
          <a:lstStyle>
            <a:lvl1pPr defTabSz="914485" eaLnBrk="0" hangingPunct="0">
              <a:defRPr sz="1200">
                <a:ea typeface="ＭＳ Ｐゴシック" pitchFamily="34" charset="-128"/>
                <a:cs typeface="+mn-cs"/>
              </a:defRPr>
            </a:lvl1pPr>
          </a:lstStyle>
          <a:p>
            <a:pPr>
              <a:defRPr/>
            </a:pPr>
            <a:endParaRPr lang="en-US"/>
          </a:p>
        </p:txBody>
      </p:sp>
      <p:sp>
        <p:nvSpPr>
          <p:cNvPr id="3" name="Date Placeholder 2"/>
          <p:cNvSpPr>
            <a:spLocks noGrp="1"/>
          </p:cNvSpPr>
          <p:nvPr>
            <p:ph type="dt" idx="1"/>
          </p:nvPr>
        </p:nvSpPr>
        <p:spPr bwMode="auto">
          <a:xfrm>
            <a:off x="3884613" y="0"/>
            <a:ext cx="2971800" cy="457200"/>
          </a:xfrm>
          <a:prstGeom prst="rect">
            <a:avLst/>
          </a:prstGeom>
          <a:noFill/>
          <a:ln w="9525">
            <a:noFill/>
            <a:miter lim="800000"/>
            <a:headEnd/>
            <a:tailEnd/>
          </a:ln>
        </p:spPr>
        <p:txBody>
          <a:bodyPr vert="horz" wrap="square" lIns="91432" tIns="45716" rIns="91432" bIns="45716" numCol="1" anchor="t" anchorCtr="0" compatLnSpc="1">
            <a:prstTxWarp prst="textNoShape">
              <a:avLst/>
            </a:prstTxWarp>
          </a:bodyPr>
          <a:lstStyle>
            <a:lvl1pPr algn="r" defTabSz="914485" eaLnBrk="0" hangingPunct="0">
              <a:defRPr sz="1200">
                <a:ea typeface="ＭＳ Ｐゴシック" pitchFamily="34" charset="-128"/>
                <a:cs typeface="+mn-cs"/>
              </a:defRPr>
            </a:lvl1pPr>
          </a:lstStyle>
          <a:p>
            <a:pPr>
              <a:defRPr/>
            </a:pPr>
            <a:fld id="{ABE8FD76-FB90-477F-A9FB-E69B453D102F}" type="datetime1">
              <a:rPr lang="en-US"/>
              <a:pPr>
                <a:defRPr/>
              </a:pPr>
              <a:t>10/18/2011</a:t>
            </a:fld>
            <a:endParaRPr lang="en-US"/>
          </a:p>
        </p:txBody>
      </p:sp>
      <p:sp>
        <p:nvSpPr>
          <p:cNvPr id="14340" name="Slide Image Placeholder 3"/>
          <p:cNvSpPr>
            <a:spLocks noGrp="1" noRot="1" noChangeAspect="1"/>
          </p:cNvSpPr>
          <p:nvPr>
            <p:ph type="sldImg" idx="2"/>
          </p:nvPr>
        </p:nvSpPr>
        <p:spPr bwMode="auto">
          <a:xfrm>
            <a:off x="1144588" y="685800"/>
            <a:ext cx="4570412" cy="3429000"/>
          </a:xfrm>
          <a:prstGeom prst="rect">
            <a:avLst/>
          </a:prstGeom>
          <a:noFill/>
          <a:ln w="12700">
            <a:solidFill>
              <a:srgbClr val="000000"/>
            </a:solidFill>
            <a:miter lim="800000"/>
            <a:headEnd/>
            <a:tailEnd/>
          </a:ln>
        </p:spPr>
      </p:sp>
      <p:sp>
        <p:nvSpPr>
          <p:cNvPr id="5" name="Notes Placeholder 4"/>
          <p:cNvSpPr>
            <a:spLocks noGrp="1"/>
          </p:cNvSpPr>
          <p:nvPr>
            <p:ph type="body" sz="quarter" idx="3"/>
          </p:nvPr>
        </p:nvSpPr>
        <p:spPr bwMode="auto">
          <a:xfrm>
            <a:off x="685800" y="4343400"/>
            <a:ext cx="5486400" cy="4114800"/>
          </a:xfrm>
          <a:prstGeom prst="rect">
            <a:avLst/>
          </a:prstGeom>
          <a:noFill/>
          <a:ln w="9525">
            <a:noFill/>
            <a:miter lim="800000"/>
            <a:headEnd/>
            <a:tailEnd/>
          </a:ln>
        </p:spPr>
        <p:txBody>
          <a:bodyPr vert="horz" wrap="square" lIns="91432" tIns="45716" rIns="91432" bIns="45716"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endParaRPr lang="en-US" noProof="0" smtClean="0"/>
          </a:p>
        </p:txBody>
      </p:sp>
      <p:sp>
        <p:nvSpPr>
          <p:cNvPr id="6" name="Footer Placeholder 5"/>
          <p:cNvSpPr>
            <a:spLocks noGrp="1"/>
          </p:cNvSpPr>
          <p:nvPr>
            <p:ph type="ftr" sz="quarter" idx="4"/>
          </p:nvPr>
        </p:nvSpPr>
        <p:spPr bwMode="auto">
          <a:xfrm>
            <a:off x="0" y="8685213"/>
            <a:ext cx="2971800" cy="457200"/>
          </a:xfrm>
          <a:prstGeom prst="rect">
            <a:avLst/>
          </a:prstGeom>
          <a:noFill/>
          <a:ln w="9525">
            <a:noFill/>
            <a:miter lim="800000"/>
            <a:headEnd/>
            <a:tailEnd/>
          </a:ln>
        </p:spPr>
        <p:txBody>
          <a:bodyPr vert="horz" wrap="square" lIns="91432" tIns="45716" rIns="91432" bIns="45716" numCol="1" anchor="b" anchorCtr="0" compatLnSpc="1">
            <a:prstTxWarp prst="textNoShape">
              <a:avLst/>
            </a:prstTxWarp>
          </a:bodyPr>
          <a:lstStyle>
            <a:lvl1pPr defTabSz="914485" eaLnBrk="0" hangingPunct="0">
              <a:defRPr sz="1200">
                <a:ea typeface="ＭＳ Ｐゴシック" pitchFamily="34" charset="-128"/>
                <a:cs typeface="+mn-cs"/>
              </a:defRPr>
            </a:lvl1pPr>
          </a:lstStyle>
          <a:p>
            <a:pPr>
              <a:defRPr/>
            </a:pPr>
            <a:endParaRPr lang="en-US"/>
          </a:p>
        </p:txBody>
      </p:sp>
      <p:sp>
        <p:nvSpPr>
          <p:cNvPr id="7" name="Slide Number Placeholder 6"/>
          <p:cNvSpPr>
            <a:spLocks noGrp="1"/>
          </p:cNvSpPr>
          <p:nvPr>
            <p:ph type="sldNum" sz="quarter" idx="5"/>
          </p:nvPr>
        </p:nvSpPr>
        <p:spPr bwMode="auto">
          <a:xfrm>
            <a:off x="3884613" y="8685213"/>
            <a:ext cx="2971800" cy="457200"/>
          </a:xfrm>
          <a:prstGeom prst="rect">
            <a:avLst/>
          </a:prstGeom>
          <a:noFill/>
          <a:ln w="9525">
            <a:noFill/>
            <a:miter lim="800000"/>
            <a:headEnd/>
            <a:tailEnd/>
          </a:ln>
        </p:spPr>
        <p:txBody>
          <a:bodyPr vert="horz" wrap="square" lIns="91432" tIns="45716" rIns="91432" bIns="45716" numCol="1" anchor="b" anchorCtr="0" compatLnSpc="1">
            <a:prstTxWarp prst="textNoShape">
              <a:avLst/>
            </a:prstTxWarp>
          </a:bodyPr>
          <a:lstStyle>
            <a:lvl1pPr algn="r" defTabSz="914485" eaLnBrk="0" hangingPunct="0">
              <a:defRPr sz="1200">
                <a:ea typeface="ＭＳ Ｐゴシック" pitchFamily="34" charset="-128"/>
                <a:cs typeface="+mn-cs"/>
              </a:defRPr>
            </a:lvl1pPr>
          </a:lstStyle>
          <a:p>
            <a:pPr>
              <a:defRPr/>
            </a:pPr>
            <a:fld id="{73931EBB-7C17-4536-84F0-F398A02FADC5}" type="slidenum">
              <a:rPr lang="en-US"/>
              <a:pPr>
                <a:defRPr/>
              </a:pPr>
              <a:t>‹#›</a:t>
            </a:fld>
            <a:endParaRPr lang="en-US"/>
          </a:p>
        </p:txBody>
      </p:sp>
    </p:spTree>
    <p:extLst>
      <p:ext uri="{BB962C8B-B14F-4D97-AF65-F5344CB8AC3E}">
        <p14:creationId xmlns:p14="http://schemas.microsoft.com/office/powerpoint/2010/main" val="138093094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ＭＳ Ｐゴシック"/>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ＭＳ Ｐゴシック"/>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ＭＳ Ｐゴシック"/>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ＭＳ Ｐゴシック"/>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TextEdit="1"/>
          </p:cNvSpPr>
          <p:nvPr>
            <p:ph type="sldImg"/>
          </p:nvPr>
        </p:nvSpPr>
        <p:spPr>
          <a:ln/>
        </p:spPr>
      </p:sp>
      <p:sp>
        <p:nvSpPr>
          <p:cNvPr id="16386" name="Rectangle 3"/>
          <p:cNvSpPr>
            <a:spLocks noGrp="1"/>
          </p:cNvSpPr>
          <p:nvPr>
            <p:ph type="body" idx="1"/>
          </p:nvPr>
        </p:nvSpPr>
        <p:spPr>
          <a:noFill/>
          <a:ln/>
        </p:spPr>
        <p:txBody>
          <a:bodyPr/>
          <a:lstStyle/>
          <a:p>
            <a:pPr eaLnBrk="1" hangingPunct="1"/>
            <a:endParaRPr lang="en-AU" smtClean="0">
              <a:ea typeface="ＭＳ Ｐゴシック"/>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TextEdit="1"/>
          </p:cNvSpPr>
          <p:nvPr>
            <p:ph type="sldImg"/>
          </p:nvPr>
        </p:nvSpPr>
        <p:spPr>
          <a:ln/>
        </p:spPr>
      </p:sp>
      <p:sp>
        <p:nvSpPr>
          <p:cNvPr id="30722" name="Rectangle 3"/>
          <p:cNvSpPr>
            <a:spLocks noGrp="1"/>
          </p:cNvSpPr>
          <p:nvPr>
            <p:ph type="body" idx="1"/>
          </p:nvPr>
        </p:nvSpPr>
        <p:spPr>
          <a:noFill/>
          <a:ln/>
        </p:spPr>
        <p:txBody>
          <a:bodyPr/>
          <a:lstStyle/>
          <a:p>
            <a:pPr eaLnBrk="1" hangingPunct="1"/>
            <a:r>
              <a:rPr lang="en-US" smtClean="0">
                <a:ea typeface="ＭＳ Ｐゴシック"/>
              </a:rPr>
              <a:t>At its fifth meeting early this year, the ISC revised its structure, its relationships within the Committee and with the 2 functional groups established to support its work – the NFPs and the Regional Networks.</a:t>
            </a:r>
          </a:p>
          <a:p>
            <a:pPr eaLnBrk="1" hangingPunct="1"/>
            <a:endParaRPr lang="en-US" smtClean="0">
              <a:ea typeface="ＭＳ Ｐゴシック"/>
            </a:endParaRPr>
          </a:p>
          <a:p>
            <a:pPr eaLnBrk="1" hangingPunct="1"/>
            <a:r>
              <a:rPr lang="en-US" smtClean="0">
                <a:ea typeface="ＭＳ Ｐゴシック"/>
              </a:rPr>
              <a:t>Without going into significant detail, the Mgmnt Team is comprised of the Chairman, the 2 Deputy Chairmen and the IAEA, as well as past Chairmen. This group meets via a monthly conference call to monitor and facilitate the actions established by the ISC and which are ongoing throughout the year. </a:t>
            </a:r>
          </a:p>
          <a:p>
            <a:pPr eaLnBrk="1" hangingPunct="1"/>
            <a:r>
              <a:rPr lang="en-US" smtClean="0">
                <a:ea typeface="ＭＳ Ｐゴシック"/>
              </a:rPr>
              <a:t>Pivotal to the success of the ISC and the completion of the Action Plan, the NFPs and the Regional Coordinators constitute the ISC</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TextEdit="1"/>
          </p:cNvSpPr>
          <p:nvPr>
            <p:ph type="sldImg"/>
          </p:nvPr>
        </p:nvSpPr>
        <p:spPr>
          <a:ln/>
        </p:spPr>
      </p:sp>
      <p:sp>
        <p:nvSpPr>
          <p:cNvPr id="32770" name="Rectangle 3"/>
          <p:cNvSpPr>
            <a:spLocks noGrp="1"/>
          </p:cNvSpPr>
          <p:nvPr>
            <p:ph type="body" idx="1"/>
          </p:nvPr>
        </p:nvSpPr>
        <p:spPr>
          <a:noFill/>
          <a:ln/>
        </p:spPr>
        <p:txBody>
          <a:bodyPr/>
          <a:lstStyle/>
          <a:p>
            <a:pPr eaLnBrk="1" hangingPunct="1"/>
            <a:r>
              <a:rPr lang="en-US" smtClean="0">
                <a:ea typeface="ＭＳ Ｐゴシック"/>
              </a:rPr>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TextEdit="1"/>
          </p:cNvSpPr>
          <p:nvPr>
            <p:ph type="sldImg"/>
          </p:nvPr>
        </p:nvSpPr>
        <p:spPr>
          <a:ln/>
        </p:spPr>
      </p:sp>
      <p:sp>
        <p:nvSpPr>
          <p:cNvPr id="34818" name="Rectangle 3"/>
          <p:cNvSpPr>
            <a:spLocks noGrp="1"/>
          </p:cNvSpPr>
          <p:nvPr>
            <p:ph type="body" idx="1"/>
          </p:nvPr>
        </p:nvSpPr>
        <p:spPr>
          <a:noFill/>
          <a:ln/>
        </p:spPr>
        <p:txBody>
          <a:bodyPr/>
          <a:lstStyle/>
          <a:p>
            <a:pPr eaLnBrk="1" hangingPunct="1"/>
            <a:r>
              <a:rPr lang="en-US" smtClean="0">
                <a:ea typeface="ＭＳ Ｐゴシック"/>
              </a:rPr>
              <a:t>This slide provides some detail regarding the interaction of the ISC membership, the global logistical supply chain, producers, shippers and end consumers of RAM products. As you can see, each is an important cog in this wheel, and it is through the annual ISC meetings, the monthly management team meetings, the continually updated Action Plan, the RN meetings and training sessions, the integration with other UN bodies, the integration with appropriate regulatory bodies, and the opportunity to speak about the ISC an dits work at events such as this, that we will be able to move the issue of denails to one of facilitation.</a:t>
            </a:r>
          </a:p>
          <a:p>
            <a:pPr eaLnBrk="1" hangingPunct="1"/>
            <a:endParaRPr lang="en-US" smtClean="0">
              <a:ea typeface="ＭＳ Ｐゴシック"/>
            </a:endParaRPr>
          </a:p>
          <a:p>
            <a:pPr eaLnBrk="1" hangingPunct="1"/>
            <a:r>
              <a:rPr lang="en-US" smtClean="0">
                <a:ea typeface="ＭＳ Ｐゴシック"/>
              </a:rPr>
              <a:t>To integrate globally even more actively and quicker, we had fro the first time at the annual ISC meeting this year, a full week session which was comprised of meetings specifically for NFPs, for the RC and then an all inclusive meeting of the ISC with NFPs and RCs.. This action was very positive and provided a great opportunity to have ideas and successes shared, and to integrate the regions of the world in this common cause – recognizing that logistics is not an isolated nor geographically specific process.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Rot="1" noChangeAspect="1" noTextEdit="1"/>
          </p:cNvSpPr>
          <p:nvPr>
            <p:ph type="sldImg"/>
          </p:nvPr>
        </p:nvSpPr>
        <p:spPr>
          <a:ln/>
        </p:spPr>
      </p:sp>
      <p:sp>
        <p:nvSpPr>
          <p:cNvPr id="40962" name="Rectangle 3"/>
          <p:cNvSpPr>
            <a:spLocks noGrp="1"/>
          </p:cNvSpPr>
          <p:nvPr>
            <p:ph type="body" idx="1"/>
          </p:nvPr>
        </p:nvSpPr>
        <p:spPr>
          <a:noFill/>
          <a:ln/>
        </p:spPr>
        <p:txBody>
          <a:bodyPr/>
          <a:lstStyle/>
          <a:p>
            <a:pPr eaLnBrk="1" hangingPunct="1"/>
            <a:r>
              <a:rPr lang="en-US" smtClean="0">
                <a:ea typeface="ＭＳ Ｐゴシック"/>
              </a:rPr>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TextEdit="1"/>
          </p:cNvSpPr>
          <p:nvPr>
            <p:ph type="sldImg"/>
          </p:nvPr>
        </p:nvSpPr>
        <p:spPr>
          <a:ln/>
        </p:spPr>
      </p:sp>
      <p:sp>
        <p:nvSpPr>
          <p:cNvPr id="43010" name="Rectangle 3"/>
          <p:cNvSpPr>
            <a:spLocks noGrp="1"/>
          </p:cNvSpPr>
          <p:nvPr>
            <p:ph type="body" idx="1"/>
          </p:nvPr>
        </p:nvSpPr>
        <p:spPr>
          <a:noFill/>
          <a:ln/>
        </p:spPr>
        <p:txBody>
          <a:bodyPr/>
          <a:lstStyle/>
          <a:p>
            <a:pPr eaLnBrk="1" hangingPunct="1"/>
            <a:r>
              <a:rPr lang="en-US" smtClean="0">
                <a:ea typeface="ＭＳ Ｐゴシック"/>
              </a:rPr>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TextEdit="1"/>
          </p:cNvSpPr>
          <p:nvPr>
            <p:ph type="sldImg"/>
          </p:nvPr>
        </p:nvSpPr>
        <p:spPr>
          <a:ln/>
        </p:spPr>
      </p:sp>
      <p:sp>
        <p:nvSpPr>
          <p:cNvPr id="61443" name="Rectangle 3"/>
          <p:cNvSpPr>
            <a:spLocks noGrp="1"/>
          </p:cNvSpPr>
          <p:nvPr>
            <p:ph type="body" idx="1"/>
          </p:nvPr>
        </p:nvSpPr>
        <p:spPr>
          <a:noFill/>
          <a:ln/>
        </p:spPr>
        <p:txBody>
          <a:bodyPr/>
          <a:lstStyle/>
          <a:p>
            <a:pPr>
              <a:lnSpc>
                <a:spcPct val="80000"/>
              </a:lnSpc>
              <a:buFontTx/>
              <a:buChar char="•"/>
            </a:pPr>
            <a:r>
              <a:rPr lang="en-AU" sz="800" smtClean="0">
                <a:ea typeface="ＭＳ Ｐゴシック"/>
              </a:rPr>
              <a:t>The Australian Uranium Council was formerly known as the Uranium Industry Framework (UIF). </a:t>
            </a:r>
          </a:p>
          <a:p>
            <a:pPr>
              <a:lnSpc>
                <a:spcPct val="80000"/>
              </a:lnSpc>
              <a:buFontTx/>
              <a:buChar char="•"/>
            </a:pPr>
            <a:endParaRPr lang="en-AU" sz="800" smtClean="0">
              <a:ea typeface="ＭＳ Ｐゴシック"/>
            </a:endParaRPr>
          </a:p>
          <a:p>
            <a:pPr>
              <a:lnSpc>
                <a:spcPct val="80000"/>
              </a:lnSpc>
              <a:buFontTx/>
              <a:buChar char="•"/>
            </a:pPr>
            <a:r>
              <a:rPr lang="en-AU" sz="800" smtClean="0">
                <a:ea typeface="ＭＳ Ｐゴシック"/>
              </a:rPr>
              <a:t>The UC was established by the Australian Government in 2007 to develop a sustainable Australian uranium mining sector in line with world’s best practice in environmental and safety standards.</a:t>
            </a:r>
          </a:p>
          <a:p>
            <a:pPr>
              <a:lnSpc>
                <a:spcPct val="80000"/>
              </a:lnSpc>
              <a:buFontTx/>
              <a:buChar char="•"/>
            </a:pPr>
            <a:endParaRPr lang="en-AU" sz="800" smtClean="0">
              <a:ea typeface="ＭＳ Ｐゴシック"/>
            </a:endParaRPr>
          </a:p>
          <a:p>
            <a:pPr>
              <a:lnSpc>
                <a:spcPct val="80000"/>
              </a:lnSpc>
              <a:buFontTx/>
              <a:buChar char="•"/>
            </a:pPr>
            <a:r>
              <a:rPr lang="en-AU" sz="800" smtClean="0">
                <a:ea typeface="ＭＳ Ｐゴシック"/>
              </a:rPr>
              <a:t>The UC is chaired by an industry person and the Secretariat for the Council is provided by the Australian Government Department of Resources, Energy and Tourism. </a:t>
            </a:r>
          </a:p>
          <a:p>
            <a:pPr>
              <a:lnSpc>
                <a:spcPct val="80000"/>
              </a:lnSpc>
              <a:buFontTx/>
              <a:buChar char="•"/>
            </a:pPr>
            <a:endParaRPr lang="en-AU" sz="800" smtClean="0">
              <a:ea typeface="ＭＳ Ｐゴシック"/>
            </a:endParaRPr>
          </a:p>
          <a:p>
            <a:pPr>
              <a:lnSpc>
                <a:spcPct val="80000"/>
              </a:lnSpc>
            </a:pPr>
            <a:r>
              <a:rPr lang="en-AU" sz="800" smtClean="0">
                <a:ea typeface="ＭＳ Ｐゴシック"/>
              </a:rPr>
              <a:t>The Transport Working Group is progressing a strategy to identify the current restrictions on uranium transport and reduce the burden faced by both existing and future uranium exporters. Strategy goals include:</a:t>
            </a:r>
          </a:p>
          <a:p>
            <a:pPr lvl="1">
              <a:lnSpc>
                <a:spcPct val="80000"/>
              </a:lnSpc>
            </a:pPr>
            <a:endParaRPr lang="en-AU" sz="800" smtClean="0">
              <a:ea typeface="ＭＳ Ｐゴシック"/>
            </a:endParaRPr>
          </a:p>
          <a:p>
            <a:pPr lvl="1">
              <a:lnSpc>
                <a:spcPct val="80000"/>
              </a:lnSpc>
            </a:pPr>
            <a:r>
              <a:rPr lang="en-AU" sz="800" smtClean="0">
                <a:ea typeface="ＭＳ Ｐゴシック"/>
              </a:rPr>
              <a:t>Increasing availability of shipping transport routes</a:t>
            </a:r>
          </a:p>
          <a:p>
            <a:pPr lvl="1">
              <a:lnSpc>
                <a:spcPct val="80000"/>
              </a:lnSpc>
            </a:pPr>
            <a:r>
              <a:rPr lang="en-AU" sz="800" smtClean="0">
                <a:ea typeface="ＭＳ Ｐゴシック"/>
              </a:rPr>
              <a:t>Continuing efforts to open new ports to transit and trans-ship UOC</a:t>
            </a:r>
          </a:p>
          <a:p>
            <a:pPr lvl="1">
              <a:lnSpc>
                <a:spcPct val="80000"/>
              </a:lnSpc>
            </a:pPr>
            <a:r>
              <a:rPr lang="en-AU" sz="800" smtClean="0">
                <a:ea typeface="ＭＳ Ｐゴシック"/>
              </a:rPr>
              <a:t>Exploring options for inter-coastal shipping routes</a:t>
            </a:r>
          </a:p>
          <a:p>
            <a:pPr lvl="1">
              <a:lnSpc>
                <a:spcPct val="80000"/>
              </a:lnSpc>
            </a:pPr>
            <a:r>
              <a:rPr lang="en-AU" sz="800" smtClean="0">
                <a:ea typeface="ＭＳ Ｐゴシック"/>
              </a:rPr>
              <a:t>Examining options to increase the efficiency of UOC transport</a:t>
            </a:r>
          </a:p>
          <a:p>
            <a:pPr lvl="1">
              <a:lnSpc>
                <a:spcPct val="80000"/>
              </a:lnSpc>
            </a:pPr>
            <a:r>
              <a:rPr lang="en-AU" sz="800" smtClean="0">
                <a:ea typeface="ＭＳ Ｐゴシック"/>
              </a:rPr>
              <a:t>Continuing efforts to encourage carriers to accept Class 7 Goods</a:t>
            </a:r>
          </a:p>
          <a:p>
            <a:pPr lvl="1">
              <a:lnSpc>
                <a:spcPct val="80000"/>
              </a:lnSpc>
            </a:pPr>
            <a:r>
              <a:rPr lang="en-AU" sz="800" smtClean="0">
                <a:ea typeface="ＭＳ Ｐゴシック"/>
              </a:rPr>
              <a:t>Developing recommendations for Government consideration</a:t>
            </a:r>
          </a:p>
          <a:p>
            <a:pPr>
              <a:lnSpc>
                <a:spcPct val="80000"/>
              </a:lnSpc>
              <a:spcBef>
                <a:spcPct val="50000"/>
              </a:spcBef>
              <a:buFontTx/>
              <a:buChar char="•"/>
            </a:pPr>
            <a:endParaRPr lang="en-AU" sz="800" smtClean="0">
              <a:ea typeface="ＭＳ Ｐゴシック"/>
            </a:endParaRPr>
          </a:p>
          <a:p>
            <a:pPr>
              <a:lnSpc>
                <a:spcPct val="80000"/>
              </a:lnSpc>
              <a:spcBef>
                <a:spcPct val="50000"/>
              </a:spcBef>
              <a:buFontTx/>
              <a:buChar char="•"/>
            </a:pPr>
            <a:r>
              <a:rPr lang="en-AU" sz="800" smtClean="0">
                <a:ea typeface="ＭＳ Ｐゴシック"/>
              </a:rPr>
              <a:t>In the past year the Working Group has been developing a suite of guidance documents including</a:t>
            </a:r>
          </a:p>
          <a:p>
            <a:pPr lvl="1">
              <a:lnSpc>
                <a:spcPct val="80000"/>
              </a:lnSpc>
              <a:spcBef>
                <a:spcPct val="50000"/>
              </a:spcBef>
              <a:buFontTx/>
              <a:buChar char="•"/>
            </a:pPr>
            <a:r>
              <a:rPr lang="en-AU" sz="800" smtClean="0">
                <a:ea typeface="ＭＳ Ｐゴシック"/>
              </a:rPr>
              <a:t>Best practice guide on the transport of uranium</a:t>
            </a:r>
          </a:p>
          <a:p>
            <a:pPr lvl="1">
              <a:lnSpc>
                <a:spcPct val="80000"/>
              </a:lnSpc>
              <a:spcBef>
                <a:spcPct val="50000"/>
              </a:spcBef>
              <a:buFontTx/>
              <a:buChar char="•"/>
            </a:pPr>
            <a:r>
              <a:rPr lang="en-AU" sz="800" smtClean="0">
                <a:ea typeface="ＭＳ Ｐゴシック"/>
              </a:rPr>
              <a:t>Analysis of the Chemical and Radiological Safety of drummed UOC</a:t>
            </a:r>
          </a:p>
          <a:p>
            <a:pPr lvl="1">
              <a:lnSpc>
                <a:spcPct val="80000"/>
              </a:lnSpc>
              <a:spcBef>
                <a:spcPct val="50000"/>
              </a:spcBef>
              <a:buFontTx/>
              <a:buChar char="•"/>
            </a:pPr>
            <a:r>
              <a:rPr lang="en-AU" sz="800" smtClean="0">
                <a:ea typeface="ＭＳ Ｐゴシック"/>
              </a:rPr>
              <a:t>Guideline on emergency response</a:t>
            </a:r>
          </a:p>
          <a:p>
            <a:pPr lvl="1">
              <a:lnSpc>
                <a:spcPct val="80000"/>
              </a:lnSpc>
              <a:spcBef>
                <a:spcPct val="50000"/>
              </a:spcBef>
              <a:buFontTx/>
              <a:buChar char="•"/>
            </a:pPr>
            <a:r>
              <a:rPr lang="en-AU" sz="800" smtClean="0">
                <a:ea typeface="ＭＳ Ｐゴシック"/>
              </a:rPr>
              <a:t>Guidance on creation of incidence response action plans for the transportation of UOC</a:t>
            </a:r>
          </a:p>
          <a:p>
            <a:pPr>
              <a:lnSpc>
                <a:spcPct val="80000"/>
              </a:lnSpc>
              <a:spcBef>
                <a:spcPct val="50000"/>
              </a:spcBef>
            </a:pPr>
            <a:endParaRPr lang="en-AU" sz="800" smtClean="0">
              <a:ea typeface="ＭＳ Ｐゴシック"/>
            </a:endParaRPr>
          </a:p>
          <a:p>
            <a:pPr>
              <a:lnSpc>
                <a:spcPct val="80000"/>
              </a:lnSpc>
              <a:spcBef>
                <a:spcPct val="50000"/>
              </a:spcBef>
            </a:pPr>
            <a:r>
              <a:rPr lang="en-AU" sz="800" smtClean="0">
                <a:ea typeface="ＭＳ Ｐゴシック"/>
              </a:rPr>
              <a:t>This work complements work done in the past to develop a transport mapping model, and information sheet. </a:t>
            </a:r>
          </a:p>
          <a:p>
            <a:pPr>
              <a:lnSpc>
                <a:spcPct val="80000"/>
              </a:lnSpc>
              <a:spcBef>
                <a:spcPct val="50000"/>
              </a:spcBef>
              <a:buFontTx/>
              <a:buChar char="•"/>
            </a:pPr>
            <a:endParaRPr lang="en-AU" sz="800" smtClean="0">
              <a:ea typeface="ＭＳ Ｐゴシック"/>
            </a:endParaRPr>
          </a:p>
          <a:p>
            <a:pPr>
              <a:lnSpc>
                <a:spcPct val="80000"/>
              </a:lnSpc>
              <a:spcBef>
                <a:spcPct val="50000"/>
              </a:spcBef>
              <a:buFontTx/>
              <a:buChar char="•"/>
            </a:pPr>
            <a:r>
              <a:rPr lang="en-AU" sz="800" smtClean="0">
                <a:ea typeface="ＭＳ Ｐゴシック"/>
              </a:rPr>
              <a:t>Transport Mapping Model</a:t>
            </a:r>
          </a:p>
          <a:p>
            <a:pPr>
              <a:lnSpc>
                <a:spcPct val="80000"/>
              </a:lnSpc>
              <a:spcBef>
                <a:spcPct val="50000"/>
              </a:spcBef>
            </a:pPr>
            <a:endParaRPr lang="en-AU" sz="800" smtClean="0">
              <a:ea typeface="ＭＳ Ｐゴシック"/>
            </a:endParaRPr>
          </a:p>
          <a:p>
            <a:pPr>
              <a:lnSpc>
                <a:spcPct val="80000"/>
              </a:lnSpc>
              <a:spcBef>
                <a:spcPct val="50000"/>
              </a:spcBef>
              <a:buFontTx/>
              <a:buChar char="•"/>
            </a:pPr>
            <a:r>
              <a:rPr lang="en-AU" sz="800" smtClean="0">
                <a:ea typeface="ＭＳ Ｐゴシック"/>
              </a:rPr>
              <a:t>Information Sheet for the Safe and Effective Transport of Uranium (2007)</a:t>
            </a:r>
          </a:p>
          <a:p>
            <a:pPr lvl="1">
              <a:lnSpc>
                <a:spcPct val="80000"/>
              </a:lnSpc>
              <a:spcBef>
                <a:spcPct val="50000"/>
              </a:spcBef>
              <a:buFontTx/>
              <a:buChar char="•"/>
            </a:pPr>
            <a:r>
              <a:rPr lang="en-AU" sz="800" smtClean="0">
                <a:ea typeface="ＭＳ Ｐゴシック"/>
              </a:rPr>
              <a:t>It gives a short description of uranium, its uses, transportation and packaging requirements.</a:t>
            </a:r>
          </a:p>
          <a:p>
            <a:pPr lvl="1">
              <a:lnSpc>
                <a:spcPct val="80000"/>
              </a:lnSpc>
              <a:spcBef>
                <a:spcPct val="50000"/>
              </a:spcBef>
              <a:buFontTx/>
              <a:buChar char="•"/>
            </a:pPr>
            <a:r>
              <a:rPr lang="en-AU" sz="800" smtClean="0">
                <a:ea typeface="ＭＳ Ｐゴシック"/>
              </a:rPr>
              <a:t>It outlines the safeguards and permit requirements and explains the risks, basic radiation protection, first aid and safety measures.</a:t>
            </a:r>
          </a:p>
          <a:p>
            <a:pPr lvl="1">
              <a:lnSpc>
                <a:spcPct val="80000"/>
              </a:lnSpc>
              <a:spcBef>
                <a:spcPct val="50000"/>
              </a:spcBef>
              <a:buFontTx/>
              <a:buChar char="•"/>
            </a:pPr>
            <a:r>
              <a:rPr lang="en-AU" sz="800" smtClean="0">
                <a:ea typeface="ＭＳ Ｐゴシック"/>
              </a:rPr>
              <a:t>It has been widely circulated both domestically and internationally to government, industry, shipping and port organisations.</a:t>
            </a:r>
          </a:p>
          <a:p>
            <a:pPr lvl="1">
              <a:lnSpc>
                <a:spcPct val="80000"/>
              </a:lnSpc>
              <a:spcBef>
                <a:spcPct val="50000"/>
              </a:spcBef>
              <a:buFontTx/>
              <a:buChar char="•"/>
            </a:pPr>
            <a:r>
              <a:rPr lang="en-AU" sz="800" smtClean="0">
                <a:ea typeface="ＭＳ Ｐゴシック"/>
              </a:rPr>
              <a:t>The World Nuclear Transport Institute has recently created a similarly focused brochure. </a:t>
            </a:r>
          </a:p>
          <a:p>
            <a:pPr lvl="1">
              <a:lnSpc>
                <a:spcPct val="80000"/>
              </a:lnSpc>
              <a:spcBef>
                <a:spcPct val="50000"/>
              </a:spcBef>
              <a:buFontTx/>
              <a:buChar char="•"/>
            </a:pPr>
            <a:endParaRPr lang="en-AU" sz="800" smtClean="0">
              <a:ea typeface="ＭＳ Ｐゴシック"/>
            </a:endParaRPr>
          </a:p>
          <a:p>
            <a:pPr>
              <a:lnSpc>
                <a:spcPct val="80000"/>
              </a:lnSpc>
            </a:pPr>
            <a:endParaRPr lang="en-AU" sz="800" smtClean="0">
              <a:ea typeface="ＭＳ Ｐゴシック"/>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Rot="1" noChangeAspect="1" noTextEdit="1"/>
          </p:cNvSpPr>
          <p:nvPr>
            <p:ph type="sldImg"/>
          </p:nvPr>
        </p:nvSpPr>
        <p:spPr>
          <a:ln/>
        </p:spPr>
      </p:sp>
      <p:sp>
        <p:nvSpPr>
          <p:cNvPr id="45058" name="Rectangle 3"/>
          <p:cNvSpPr>
            <a:spLocks noGrp="1"/>
          </p:cNvSpPr>
          <p:nvPr>
            <p:ph type="body" idx="1"/>
          </p:nvPr>
        </p:nvSpPr>
        <p:spPr>
          <a:noFill/>
          <a:ln/>
        </p:spPr>
        <p:txBody>
          <a:bodyPr/>
          <a:lstStyle/>
          <a:p>
            <a:pPr eaLnBrk="1" hangingPunct="1"/>
            <a:r>
              <a:rPr lang="en-US" smtClean="0">
                <a:ea typeface="ＭＳ Ｐゴシック"/>
              </a:rPr>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TextEdit="1"/>
          </p:cNvSpPr>
          <p:nvPr>
            <p:ph type="sldImg"/>
          </p:nvPr>
        </p:nvSpPr>
        <p:spPr>
          <a:ln/>
        </p:spPr>
      </p:sp>
      <p:sp>
        <p:nvSpPr>
          <p:cNvPr id="47106" name="Rectangle 3"/>
          <p:cNvSpPr>
            <a:spLocks noGrp="1"/>
          </p:cNvSpPr>
          <p:nvPr>
            <p:ph type="body" idx="1"/>
          </p:nvPr>
        </p:nvSpPr>
        <p:spPr>
          <a:noFill/>
          <a:ln/>
        </p:spPr>
        <p:txBody>
          <a:bodyPr/>
          <a:lstStyle/>
          <a:p>
            <a:pPr eaLnBrk="1" hangingPunct="1"/>
            <a:r>
              <a:rPr lang="en-US" smtClean="0">
                <a:ea typeface="ＭＳ Ｐゴシック"/>
              </a:rPr>
              <a:t>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TextEdit="1"/>
          </p:cNvSpPr>
          <p:nvPr>
            <p:ph type="sldImg"/>
          </p:nvPr>
        </p:nvSpPr>
        <p:spPr>
          <a:ln/>
        </p:spPr>
      </p:sp>
      <p:sp>
        <p:nvSpPr>
          <p:cNvPr id="49154" name="Rectangle 3"/>
          <p:cNvSpPr>
            <a:spLocks noGrp="1"/>
          </p:cNvSpPr>
          <p:nvPr>
            <p:ph type="body" idx="1"/>
          </p:nvPr>
        </p:nvSpPr>
        <p:spPr>
          <a:noFill/>
          <a:ln/>
        </p:spPr>
        <p:txBody>
          <a:bodyPr/>
          <a:lstStyle/>
          <a:p>
            <a:pPr eaLnBrk="1" hangingPunct="1"/>
            <a:r>
              <a:rPr lang="en-US" smtClean="0">
                <a:ea typeface="ＭＳ Ｐゴシック"/>
              </a:rPr>
              <a: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TextEdit="1"/>
          </p:cNvSpPr>
          <p:nvPr>
            <p:ph type="sldImg"/>
          </p:nvPr>
        </p:nvSpPr>
        <p:spPr>
          <a:ln/>
        </p:spPr>
      </p:sp>
      <p:sp>
        <p:nvSpPr>
          <p:cNvPr id="51202" name="Rectangle 3"/>
          <p:cNvSpPr>
            <a:spLocks noGrp="1"/>
          </p:cNvSpPr>
          <p:nvPr>
            <p:ph type="body" idx="1"/>
          </p:nvPr>
        </p:nvSpPr>
        <p:spPr>
          <a:noFill/>
          <a:ln/>
        </p:spPr>
        <p:txBody>
          <a:bodyPr/>
          <a:lstStyle/>
          <a:p>
            <a:pPr eaLnBrk="1" hangingPunct="1"/>
            <a:r>
              <a:rPr lang="en-US" smtClean="0">
                <a:ea typeface="ＭＳ Ｐゴシック"/>
              </a:rPr>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a:ln/>
        </p:spPr>
      </p:sp>
      <p:sp>
        <p:nvSpPr>
          <p:cNvPr id="18434" name="Notes Placeholder 2"/>
          <p:cNvSpPr>
            <a:spLocks noGrp="1"/>
          </p:cNvSpPr>
          <p:nvPr>
            <p:ph type="body" idx="1"/>
          </p:nvPr>
        </p:nvSpPr>
        <p:spPr>
          <a:noFill/>
          <a:ln/>
        </p:spPr>
        <p:txBody>
          <a:bodyPr/>
          <a:lstStyle/>
          <a:p>
            <a:pPr defTabSz="912813" eaLnBrk="1" hangingPunct="1"/>
            <a:r>
              <a:rPr lang="en-US" smtClean="0">
                <a:ea typeface="ＭＳ Ｐゴシック"/>
              </a:rPr>
              <a:t>As just alluded to, RAM have a broad and significant array of everyday applications ………</a:t>
            </a:r>
          </a:p>
        </p:txBody>
      </p:sp>
      <p:sp>
        <p:nvSpPr>
          <p:cNvPr id="1843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432" tIns="45716" rIns="91432" bIns="45716" anchor="b"/>
          <a:lstStyle/>
          <a:p>
            <a:pPr algn="r" defTabSz="912813" eaLnBrk="0" hangingPunct="0"/>
            <a:fld id="{283B62C2-D734-4E12-AAFE-E30CB69A8814}" type="slidenum">
              <a:rPr lang="en-US" sz="1200"/>
              <a:pPr algn="r" defTabSz="912813" eaLnBrk="0" hangingPunct="0"/>
              <a:t>2</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TextEdit="1"/>
          </p:cNvSpPr>
          <p:nvPr>
            <p:ph type="sldImg"/>
          </p:nvPr>
        </p:nvSpPr>
        <p:spPr>
          <a:ln/>
        </p:spPr>
      </p:sp>
      <p:sp>
        <p:nvSpPr>
          <p:cNvPr id="20482" name="Rectangle 3"/>
          <p:cNvSpPr>
            <a:spLocks noGrp="1"/>
          </p:cNvSpPr>
          <p:nvPr>
            <p:ph type="body" idx="1"/>
          </p:nvPr>
        </p:nvSpPr>
        <p:spPr>
          <a:noFill/>
          <a:ln/>
        </p:spPr>
        <p:txBody>
          <a:bodyPr/>
          <a:lstStyle/>
          <a:p>
            <a:pPr eaLnBrk="1" hangingPunct="1"/>
            <a:r>
              <a:rPr lang="en-US" smtClean="0">
                <a:ea typeface="ＭＳ Ｐゴシック"/>
              </a:rPr>
              <a:t>Since we are obviously dealing with Dangerous Goods when shipping RAM, our Supply Chain is as highly specialized as it is highly regulated – a point which I am sure is well understood by the audience in this room today.</a:t>
            </a:r>
          </a:p>
          <a:p>
            <a:pPr eaLnBrk="1" hangingPunct="1"/>
            <a:endParaRPr lang="en-US" smtClean="0">
              <a:ea typeface="ＭＳ Ｐゴシック"/>
            </a:endParaRPr>
          </a:p>
          <a:p>
            <a:pPr eaLnBrk="1" hangingPunct="1"/>
            <a:r>
              <a:rPr lang="en-US" smtClean="0">
                <a:ea typeface="ＭＳ Ｐゴシック"/>
              </a:rPr>
              <a:t>………………</a:t>
            </a:r>
          </a:p>
          <a:p>
            <a:pPr eaLnBrk="1" hangingPunct="1"/>
            <a:endParaRPr lang="en-US" smtClean="0">
              <a:ea typeface="ＭＳ Ｐゴシック"/>
            </a:endParaRPr>
          </a:p>
          <a:p>
            <a:pPr eaLnBrk="1" hangingPunct="1"/>
            <a:r>
              <a:rPr lang="en-US" smtClean="0">
                <a:ea typeface="ＭＳ Ｐゴシック"/>
              </a:rPr>
              <a:t>The results, over many decades of package development and transportation, speak for themselves, well noted in the IAEA ….. (NEXT SLIDE)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TextEdit="1"/>
          </p:cNvSpPr>
          <p:nvPr>
            <p:ph type="sldImg"/>
          </p:nvPr>
        </p:nvSpPr>
        <p:spPr>
          <a:ln/>
        </p:spPr>
      </p:sp>
      <p:sp>
        <p:nvSpPr>
          <p:cNvPr id="22530" name="Rectangle 3"/>
          <p:cNvSpPr>
            <a:spLocks noGrp="1" noChangeArrowheads="1"/>
          </p:cNvSpPr>
          <p:nvPr>
            <p:ph type="body" idx="1"/>
          </p:nvPr>
        </p:nvSpPr>
        <p:spPr>
          <a:xfrm>
            <a:off x="923925" y="4448175"/>
            <a:ext cx="5156200" cy="4133850"/>
          </a:xfrm>
          <a:noFill/>
          <a:ln/>
        </p:spPr>
        <p:txBody>
          <a:bodyPr lIns="92829" tIns="46413" rIns="92829" bIns="46413"/>
          <a:lstStyle/>
          <a:p>
            <a:pPr eaLnBrk="1" hangingPunct="1"/>
            <a:endParaRPr lang="en-US" sz="1400" smtClean="0">
              <a:ea typeface="ＭＳ Ｐゴシック"/>
            </a:endParaRPr>
          </a:p>
          <a:p>
            <a:pPr eaLnBrk="1" hangingPunct="1"/>
            <a:endParaRPr lang="en-US" sz="1400" smtClean="0">
              <a:ea typeface="ＭＳ Ｐゴシック"/>
            </a:endParaRPr>
          </a:p>
          <a:p>
            <a:pPr eaLnBrk="1" hangingPunct="1"/>
            <a:endParaRPr lang="en-US" sz="1400" smtClean="0">
              <a:ea typeface="ＭＳ Ｐゴシック"/>
            </a:endParaRPr>
          </a:p>
          <a:p>
            <a:pPr eaLnBrk="1" hangingPunct="1"/>
            <a:endParaRPr lang="en-US" smtClean="0">
              <a:ea typeface="ＭＳ Ｐゴシック"/>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TextEdit="1"/>
          </p:cNvSpPr>
          <p:nvPr>
            <p:ph type="sldImg"/>
          </p:nvPr>
        </p:nvSpPr>
        <p:spPr>
          <a:ln/>
        </p:spPr>
      </p:sp>
      <p:sp>
        <p:nvSpPr>
          <p:cNvPr id="26626" name="Rectangle 3"/>
          <p:cNvSpPr>
            <a:spLocks noGrp="1"/>
          </p:cNvSpPr>
          <p:nvPr>
            <p:ph type="body" idx="1"/>
          </p:nvPr>
        </p:nvSpPr>
        <p:spPr>
          <a:noFill/>
          <a:ln/>
        </p:spPr>
        <p:txBody>
          <a:bodyPr/>
          <a:lstStyle/>
          <a:p>
            <a:pPr eaLnBrk="1" hangingPunct="1"/>
            <a:r>
              <a:rPr lang="en-US" smtClean="0">
                <a:ea typeface="ＭＳ Ｐゴシック"/>
              </a:rPr>
              <a:t>The IAEA has defined Denials as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spect="1" noTextEdit="1"/>
          </p:cNvSpPr>
          <p:nvPr>
            <p:ph type="sldImg"/>
          </p:nvPr>
        </p:nvSpPr>
        <p:spPr>
          <a:ln/>
        </p:spPr>
      </p:sp>
      <p:sp>
        <p:nvSpPr>
          <p:cNvPr id="38914" name="Rectangle 3"/>
          <p:cNvSpPr>
            <a:spLocks noGrp="1"/>
          </p:cNvSpPr>
          <p:nvPr>
            <p:ph type="body" idx="1"/>
          </p:nvPr>
        </p:nvSpPr>
        <p:spPr>
          <a:xfrm>
            <a:off x="914400" y="4343400"/>
            <a:ext cx="5029200" cy="4114800"/>
          </a:xfrm>
          <a:noFill/>
          <a:ln/>
        </p:spPr>
        <p:txBody>
          <a:bodyPr/>
          <a:lstStyle/>
          <a:p>
            <a:pPr eaLnBrk="1" hangingPunct="1"/>
            <a:r>
              <a:rPr lang="en-US" smtClean="0">
                <a:ea typeface="ＭＳ Ｐゴシック"/>
              </a:rPr>
              <a:t>In analyzing reported denials, the IAEA and IMO have been able to categorize the reasons for denial and significant delay of shipment into 4 areas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TextEdit="1"/>
          </p:cNvSpPr>
          <p:nvPr>
            <p:ph type="sldImg"/>
          </p:nvPr>
        </p:nvSpPr>
        <p:spPr>
          <a:ln/>
        </p:spPr>
      </p:sp>
      <p:sp>
        <p:nvSpPr>
          <p:cNvPr id="36866" name="Rectangle 3"/>
          <p:cNvSpPr>
            <a:spLocks noGrp="1"/>
          </p:cNvSpPr>
          <p:nvPr>
            <p:ph type="body" idx="1"/>
          </p:nvPr>
        </p:nvSpPr>
        <p:spPr>
          <a:noFill/>
          <a:ln/>
        </p:spPr>
        <p:txBody>
          <a:bodyPr/>
          <a:lstStyle/>
          <a:p>
            <a:pPr eaLnBrk="1" hangingPunct="1"/>
            <a:r>
              <a:rPr lang="en-US" smtClean="0">
                <a:ea typeface="ＭＳ Ｐゴシック"/>
              </a:rPr>
              <a:t>As of mid-2010 ….. (review stats)</a:t>
            </a:r>
          </a:p>
          <a:p>
            <a:pPr eaLnBrk="1" hangingPunct="1"/>
            <a:endParaRPr lang="en-US" smtClean="0">
              <a:ea typeface="ＭＳ Ｐゴシック"/>
            </a:endParaRPr>
          </a:p>
          <a:p>
            <a:pPr eaLnBrk="1" hangingPunct="1"/>
            <a:r>
              <a:rPr lang="en-US" smtClean="0">
                <a:ea typeface="ＭＳ Ｐゴシック"/>
              </a:rPr>
              <a:t>One of the key actions required of all industries and companies producing and shipping RAM products is to document and submit denial reports. If no reports are submitted, the logical conclusion of the IAEA, IMO and ICAO  is that there  are no delays and therefore no problem and, subsequently, no need for additional time or resources to deal with this serious problem. This is a good example of where we, the industry, can and must help ourselves. This date will quantify the magnitude of the problem, allow root cause determination and allow us to define and implement actions which will mitigate or solve the reasons for denial of shipment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32" tIns="45716" rIns="91432" bIns="45716" anchor="b"/>
          <a:lstStyle/>
          <a:p>
            <a:pPr algn="r" defTabSz="912813" eaLnBrk="0" hangingPunct="0"/>
            <a:fld id="{C42E73BB-F938-4224-B822-1C7D503894FE}" type="slidenum">
              <a:rPr lang="en-US" sz="1200"/>
              <a:pPr algn="r" defTabSz="912813" eaLnBrk="0" hangingPunct="0"/>
              <a:t>8</a:t>
            </a:fld>
            <a:endParaRPr lang="en-US" sz="1200"/>
          </a:p>
        </p:txBody>
      </p:sp>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defTabSz="912813" eaLnBrk="1" hangingPunct="1"/>
            <a:r>
              <a:rPr lang="en-US" smtClean="0">
                <a:ea typeface="ＭＳ Ｐゴシック"/>
              </a:rPr>
              <a:t>Yet, even with this highly specialized and successful transportation capability, and an exemplary safety and security record, which is the envy of the vast majority of cargo, especially DG, shippers and carriers, we continue to experience significant challenges in effectively moving our products throughout the world.   ………..</a:t>
            </a:r>
          </a:p>
        </p:txBody>
      </p:sp>
      <p:sp>
        <p:nvSpPr>
          <p:cNvPr id="2458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432" tIns="45716" rIns="91432" bIns="45716" anchor="b"/>
          <a:lstStyle/>
          <a:p>
            <a:pPr algn="r" defTabSz="912813" eaLnBrk="0" hangingPunct="0"/>
            <a:fld id="{608722E7-E191-4F58-8807-D81494891686}" type="slidenum">
              <a:rPr lang="en-US" sz="1200"/>
              <a:pPr algn="r" defTabSz="912813" eaLnBrk="0" hangingPunct="0"/>
              <a:t>8</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TextEdit="1"/>
          </p:cNvSpPr>
          <p:nvPr>
            <p:ph type="sldImg"/>
          </p:nvPr>
        </p:nvSpPr>
        <p:spPr>
          <a:ln/>
        </p:spPr>
      </p:sp>
      <p:sp>
        <p:nvSpPr>
          <p:cNvPr id="28674" name="Rectangle 3"/>
          <p:cNvSpPr>
            <a:spLocks noGrp="1"/>
          </p:cNvSpPr>
          <p:nvPr>
            <p:ph type="body" idx="1"/>
          </p:nvPr>
        </p:nvSpPr>
        <p:spPr>
          <a:noFill/>
          <a:ln/>
        </p:spPr>
        <p:txBody>
          <a:bodyPr/>
          <a:lstStyle/>
          <a:p>
            <a:pPr eaLnBrk="1" hangingPunct="1"/>
            <a:r>
              <a:rPr lang="en-US" smtClean="0">
                <a:ea typeface="ＭＳ Ｐゴシック"/>
              </a:rPr>
              <a:t>Subsequent to an IAEA Resolution, the IAEA formed the Int’l Steering Comm. On the Denial of Shipment of RAM, which held its first meeting in early 2006, and which will be holding its 6</a:t>
            </a:r>
            <a:r>
              <a:rPr lang="en-US" baseline="30000" smtClean="0">
                <a:ea typeface="ＭＳ Ｐゴシック"/>
              </a:rPr>
              <a:t>th</a:t>
            </a:r>
            <a:r>
              <a:rPr lang="en-US" smtClean="0">
                <a:ea typeface="ＭＳ Ｐゴシック"/>
              </a:rPr>
              <a:t> meeting in early 2011. </a:t>
            </a:r>
          </a:p>
          <a:p>
            <a:pPr eaLnBrk="1" hangingPunct="1"/>
            <a:endParaRPr lang="en-US" smtClean="0">
              <a:ea typeface="ＭＳ Ｐゴシック"/>
            </a:endParaRPr>
          </a:p>
          <a:p>
            <a:pPr eaLnBrk="1" hangingPunct="1"/>
            <a:r>
              <a:rPr lang="en-US" smtClean="0">
                <a:ea typeface="ＭＳ Ｐゴシック"/>
              </a:rPr>
              <a:t>……..</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4" name="Picture 8" descr="Wave_Cover.jpg"/>
          <p:cNvPicPr>
            <a:picLocks noChangeAspect="1"/>
          </p:cNvPicPr>
          <p:nvPr userDrawn="1"/>
        </p:nvPicPr>
        <p:blipFill>
          <a:blip r:embed="rId2"/>
          <a:srcRect/>
          <a:stretch>
            <a:fillRect/>
          </a:stretch>
        </p:blipFill>
        <p:spPr bwMode="auto">
          <a:xfrm>
            <a:off x="0" y="2895600"/>
            <a:ext cx="9144000" cy="3584575"/>
          </a:xfrm>
          <a:prstGeom prst="rect">
            <a:avLst/>
          </a:prstGeom>
          <a:noFill/>
          <a:ln w="9525">
            <a:noFill/>
            <a:miter lim="800000"/>
            <a:headEnd/>
            <a:tailEnd/>
          </a:ln>
        </p:spPr>
      </p:pic>
      <p:sp>
        <p:nvSpPr>
          <p:cNvPr id="5" name="Text Box 5"/>
          <p:cNvSpPr txBox="1">
            <a:spLocks noChangeArrowheads="1"/>
          </p:cNvSpPr>
          <p:nvPr userDrawn="1"/>
        </p:nvSpPr>
        <p:spPr bwMode="auto">
          <a:xfrm>
            <a:off x="6045200" y="6172200"/>
            <a:ext cx="2438400" cy="336550"/>
          </a:xfrm>
          <a:prstGeom prst="rect">
            <a:avLst/>
          </a:prstGeom>
          <a:noFill/>
          <a:ln w="9525">
            <a:noFill/>
            <a:miter lim="800000"/>
            <a:headEnd/>
            <a:tailEnd/>
          </a:ln>
        </p:spPr>
        <p:txBody>
          <a:bodyPr>
            <a:spAutoFit/>
          </a:bodyPr>
          <a:lstStyle/>
          <a:p>
            <a:pPr algn="r" eaLnBrk="0" hangingPunct="0">
              <a:spcBef>
                <a:spcPct val="50000"/>
              </a:spcBef>
              <a:defRPr/>
            </a:pPr>
            <a:r>
              <a:rPr lang="en-US" sz="1600" b="1">
                <a:solidFill>
                  <a:srgbClr val="0E2B5D"/>
                </a:solidFill>
                <a:latin typeface="Arial" charset="0"/>
                <a:ea typeface="ＭＳ Ｐゴシック" pitchFamily="34" charset="-128"/>
                <a:cs typeface="+mn-cs"/>
              </a:rPr>
              <a:t>www.nordion.com</a:t>
            </a:r>
          </a:p>
        </p:txBody>
      </p:sp>
      <p:pic>
        <p:nvPicPr>
          <p:cNvPr id="6" name="Picture 9" descr="nordion_logo_PPT.jpg"/>
          <p:cNvPicPr>
            <a:picLocks noChangeAspect="1"/>
          </p:cNvPicPr>
          <p:nvPr userDrawn="1"/>
        </p:nvPicPr>
        <p:blipFill>
          <a:blip r:embed="rId3"/>
          <a:srcRect/>
          <a:stretch>
            <a:fillRect/>
          </a:stretch>
        </p:blipFill>
        <p:spPr bwMode="auto">
          <a:xfrm>
            <a:off x="5257800" y="533400"/>
            <a:ext cx="3136900" cy="792163"/>
          </a:xfrm>
          <a:prstGeom prst="rect">
            <a:avLst/>
          </a:prstGeom>
          <a:noFill/>
          <a:ln w="9525">
            <a:noFill/>
            <a:miter lim="800000"/>
            <a:headEnd/>
            <a:tailEnd/>
          </a:ln>
        </p:spPr>
      </p:pic>
      <p:sp>
        <p:nvSpPr>
          <p:cNvPr id="17410" name="Rectangle 2"/>
          <p:cNvSpPr>
            <a:spLocks noGrp="1" noChangeArrowheads="1"/>
          </p:cNvSpPr>
          <p:nvPr>
            <p:ph type="ctrTitle"/>
          </p:nvPr>
        </p:nvSpPr>
        <p:spPr>
          <a:xfrm>
            <a:off x="754063" y="1657350"/>
            <a:ext cx="7751762" cy="1470025"/>
          </a:xfrm>
          <a:ln algn="ctr"/>
        </p:spPr>
        <p:txBody>
          <a:bodyPr anchor="b"/>
          <a:lstStyle>
            <a:lvl1pPr algn="r" eaLnBrk="1" hangingPunct="1">
              <a:defRPr sz="4000" b="1" smtClean="0">
                <a:solidFill>
                  <a:schemeClr val="hlink"/>
                </a:solidFill>
              </a:defRPr>
            </a:lvl1pPr>
          </a:lstStyle>
          <a:p>
            <a:r>
              <a:rPr lang="en-US" smtClean="0"/>
              <a:t>CLICK TO EDIT MASTER TITLE STYLE</a:t>
            </a:r>
          </a:p>
        </p:txBody>
      </p:sp>
      <p:sp>
        <p:nvSpPr>
          <p:cNvPr id="17411" name="Rectangle 3"/>
          <p:cNvSpPr>
            <a:spLocks noGrp="1" noChangeArrowheads="1"/>
          </p:cNvSpPr>
          <p:nvPr>
            <p:ph type="subTitle" idx="1"/>
          </p:nvPr>
        </p:nvSpPr>
        <p:spPr>
          <a:xfrm>
            <a:off x="2105025" y="3132138"/>
            <a:ext cx="6400800" cy="1752600"/>
          </a:xfrm>
          <a:ln algn="ctr"/>
        </p:spPr>
        <p:txBody>
          <a:bodyPr/>
          <a:lstStyle>
            <a:lvl1pPr marL="0" indent="0" algn="r" eaLnBrk="1" hangingPunct="1">
              <a:buClrTx/>
              <a:buFontTx/>
              <a:buNone/>
              <a:defRPr smtClean="0">
                <a:solidFill>
                  <a:srgbClr val="4F4F4F"/>
                </a:solidFill>
              </a:defRPr>
            </a:lvl1pPr>
          </a:lstStyle>
          <a:p>
            <a:r>
              <a:rPr lang="en-US"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CA" smtClean="0"/>
              <a:t>Click to edit Master subtitle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Wave_secondary"/>
          <p:cNvPicPr>
            <a:picLocks noChangeAspect="1" noChangeArrowheads="1"/>
          </p:cNvPicPr>
          <p:nvPr userDrawn="1"/>
        </p:nvPicPr>
        <p:blipFill>
          <a:blip r:embed="rId14"/>
          <a:srcRect/>
          <a:stretch>
            <a:fillRect/>
          </a:stretch>
        </p:blipFill>
        <p:spPr bwMode="auto">
          <a:xfrm>
            <a:off x="0" y="0"/>
            <a:ext cx="9144000" cy="1493838"/>
          </a:xfrm>
          <a:prstGeom prst="rect">
            <a:avLst/>
          </a:prstGeom>
          <a:noFill/>
          <a:ln w="9525">
            <a:noFill/>
            <a:miter lim="800000"/>
            <a:headEnd/>
            <a:tailEnd/>
          </a:ln>
        </p:spPr>
      </p:pic>
      <p:sp>
        <p:nvSpPr>
          <p:cNvPr id="1027" name="Rectangle 2"/>
          <p:cNvSpPr>
            <a:spLocks noGrp="1" noChangeArrowheads="1"/>
          </p:cNvSpPr>
          <p:nvPr>
            <p:ph type="title"/>
          </p:nvPr>
        </p:nvSpPr>
        <p:spPr bwMode="auto">
          <a:xfrm>
            <a:off x="363538" y="230188"/>
            <a:ext cx="6226175" cy="8016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360363" y="1749425"/>
            <a:ext cx="8204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9" name="Picture 13"/>
          <p:cNvPicPr>
            <a:picLocks noChangeArrowheads="1"/>
          </p:cNvPicPr>
          <p:nvPr userDrawn="1"/>
        </p:nvPicPr>
        <p:blipFill>
          <a:blip r:embed="rId15"/>
          <a:srcRect/>
          <a:stretch>
            <a:fillRect/>
          </a:stretch>
        </p:blipFill>
        <p:spPr bwMode="auto">
          <a:xfrm>
            <a:off x="6791325" y="327025"/>
            <a:ext cx="1889125" cy="476250"/>
          </a:xfrm>
          <a:prstGeom prst="rect">
            <a:avLst/>
          </a:prstGeom>
          <a:noFill/>
          <a:ln w="9525">
            <a:noFill/>
            <a:miter lim="800000"/>
            <a:headEnd/>
            <a:tailEnd/>
          </a:ln>
        </p:spPr>
      </p:pic>
      <p:sp>
        <p:nvSpPr>
          <p:cNvPr id="1030" name="Rectangle 6"/>
          <p:cNvSpPr>
            <a:spLocks noChangeArrowheads="1"/>
          </p:cNvSpPr>
          <p:nvPr/>
        </p:nvSpPr>
        <p:spPr bwMode="auto">
          <a:xfrm>
            <a:off x="7543800" y="6351588"/>
            <a:ext cx="1292225" cy="292100"/>
          </a:xfrm>
          <a:prstGeom prst="rect">
            <a:avLst/>
          </a:prstGeom>
          <a:noFill/>
          <a:ln w="9525">
            <a:noFill/>
            <a:miter lim="800000"/>
            <a:headEnd/>
            <a:tailEnd/>
          </a:ln>
        </p:spPr>
        <p:txBody>
          <a:bodyPr/>
          <a:lstStyle/>
          <a:p>
            <a:pPr algn="r" eaLnBrk="0" hangingPunct="0">
              <a:defRPr/>
            </a:pPr>
            <a:fld id="{38BDB9A9-E7EC-43FA-BB75-5B79B3A757D1}" type="slidenum">
              <a:rPr lang="en-US" sz="1200" b="1">
                <a:solidFill>
                  <a:schemeClr val="folHlink"/>
                </a:solidFill>
                <a:latin typeface="Arial" charset="0"/>
                <a:ea typeface="ＭＳ Ｐゴシック" pitchFamily="34" charset="-128"/>
                <a:cs typeface="+mn-cs"/>
              </a:rPr>
              <a:pPr algn="r" eaLnBrk="0" hangingPunct="0">
                <a:defRPr/>
              </a:pPr>
              <a:t>‹#›</a:t>
            </a:fld>
            <a:endParaRPr lang="en-US" sz="1200" b="1">
              <a:solidFill>
                <a:schemeClr val="folHlink"/>
              </a:solidFill>
              <a:latin typeface="Arial" charset="0"/>
              <a:ea typeface="ＭＳ Ｐゴシック" pitchFamily="34" charset="-128"/>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Lst>
  <p:txStyles>
    <p:titleStyle>
      <a:lvl1pPr algn="l" rtl="0" eaLnBrk="0" fontAlgn="base" hangingPunct="0">
        <a:spcBef>
          <a:spcPct val="0"/>
        </a:spcBef>
        <a:spcAft>
          <a:spcPct val="0"/>
        </a:spcAft>
        <a:defRPr sz="2800">
          <a:solidFill>
            <a:schemeClr val="accent2"/>
          </a:solidFill>
          <a:latin typeface="Arial" charset="0"/>
          <a:ea typeface="ＭＳ Ｐゴシック" pitchFamily="34" charset="-128"/>
          <a:cs typeface="ＭＳ Ｐゴシック"/>
        </a:defRPr>
      </a:lvl1pPr>
      <a:lvl2pPr algn="l" rtl="0" eaLnBrk="0" fontAlgn="base" hangingPunct="0">
        <a:spcBef>
          <a:spcPct val="0"/>
        </a:spcBef>
        <a:spcAft>
          <a:spcPct val="0"/>
        </a:spcAft>
        <a:defRPr sz="2800">
          <a:solidFill>
            <a:schemeClr val="accent2"/>
          </a:solidFill>
          <a:latin typeface="Arial" charset="0"/>
          <a:ea typeface="ＭＳ Ｐゴシック" pitchFamily="34" charset="-128"/>
          <a:cs typeface="ＭＳ Ｐゴシック"/>
        </a:defRPr>
      </a:lvl2pPr>
      <a:lvl3pPr algn="l" rtl="0" eaLnBrk="0" fontAlgn="base" hangingPunct="0">
        <a:spcBef>
          <a:spcPct val="0"/>
        </a:spcBef>
        <a:spcAft>
          <a:spcPct val="0"/>
        </a:spcAft>
        <a:defRPr sz="2800">
          <a:solidFill>
            <a:schemeClr val="accent2"/>
          </a:solidFill>
          <a:latin typeface="Arial" charset="0"/>
          <a:ea typeface="ＭＳ Ｐゴシック" pitchFamily="34" charset="-128"/>
          <a:cs typeface="ＭＳ Ｐゴシック"/>
        </a:defRPr>
      </a:lvl3pPr>
      <a:lvl4pPr algn="l" rtl="0" eaLnBrk="0" fontAlgn="base" hangingPunct="0">
        <a:spcBef>
          <a:spcPct val="0"/>
        </a:spcBef>
        <a:spcAft>
          <a:spcPct val="0"/>
        </a:spcAft>
        <a:defRPr sz="2800">
          <a:solidFill>
            <a:schemeClr val="accent2"/>
          </a:solidFill>
          <a:latin typeface="Arial" charset="0"/>
          <a:ea typeface="ＭＳ Ｐゴシック" pitchFamily="34" charset="-128"/>
          <a:cs typeface="ＭＳ Ｐゴシック"/>
        </a:defRPr>
      </a:lvl4pPr>
      <a:lvl5pPr algn="l" rtl="0" eaLnBrk="0" fontAlgn="base" hangingPunct="0">
        <a:spcBef>
          <a:spcPct val="0"/>
        </a:spcBef>
        <a:spcAft>
          <a:spcPct val="0"/>
        </a:spcAft>
        <a:defRPr sz="2800">
          <a:solidFill>
            <a:schemeClr val="accent2"/>
          </a:solidFill>
          <a:latin typeface="Arial" charset="0"/>
          <a:ea typeface="ＭＳ Ｐゴシック" pitchFamily="34" charset="-128"/>
          <a:cs typeface="ＭＳ Ｐゴシック"/>
        </a:defRPr>
      </a:lvl5pPr>
      <a:lvl6pPr marL="457200" algn="ctr" rtl="0" fontAlgn="base">
        <a:spcBef>
          <a:spcPct val="0"/>
        </a:spcBef>
        <a:spcAft>
          <a:spcPct val="0"/>
        </a:spcAft>
        <a:defRPr sz="4400">
          <a:solidFill>
            <a:schemeClr val="tx1"/>
          </a:solidFill>
          <a:latin typeface="Times" charset="0"/>
        </a:defRPr>
      </a:lvl6pPr>
      <a:lvl7pPr marL="914400" algn="ctr" rtl="0" fontAlgn="base">
        <a:spcBef>
          <a:spcPct val="0"/>
        </a:spcBef>
        <a:spcAft>
          <a:spcPct val="0"/>
        </a:spcAft>
        <a:defRPr sz="4400">
          <a:solidFill>
            <a:schemeClr val="tx1"/>
          </a:solidFill>
          <a:latin typeface="Times" charset="0"/>
        </a:defRPr>
      </a:lvl7pPr>
      <a:lvl8pPr marL="1371600" algn="ctr" rtl="0" fontAlgn="base">
        <a:spcBef>
          <a:spcPct val="0"/>
        </a:spcBef>
        <a:spcAft>
          <a:spcPct val="0"/>
        </a:spcAft>
        <a:defRPr sz="4400">
          <a:solidFill>
            <a:schemeClr val="tx1"/>
          </a:solidFill>
          <a:latin typeface="Times" charset="0"/>
        </a:defRPr>
      </a:lvl8pPr>
      <a:lvl9pPr marL="1828800" algn="ctr" rtl="0" fontAlgn="base">
        <a:spcBef>
          <a:spcPct val="0"/>
        </a:spcBef>
        <a:spcAft>
          <a:spcPct val="0"/>
        </a:spcAft>
        <a:defRPr sz="4400">
          <a:solidFill>
            <a:schemeClr val="tx1"/>
          </a:solidFill>
          <a:latin typeface="Times" charset="0"/>
        </a:defRPr>
      </a:lvl9pPr>
    </p:titleStyle>
    <p:bodyStyle>
      <a:lvl1pPr marL="280988" indent="-280988" algn="l" rtl="0" eaLnBrk="0" fontAlgn="base" hangingPunct="0">
        <a:spcBef>
          <a:spcPct val="20000"/>
        </a:spcBef>
        <a:spcAft>
          <a:spcPct val="0"/>
        </a:spcAft>
        <a:buClr>
          <a:schemeClr val="hlink"/>
        </a:buClr>
        <a:buChar char="•"/>
        <a:defRPr sz="2400">
          <a:solidFill>
            <a:schemeClr val="accent2"/>
          </a:solidFill>
          <a:latin typeface="Arial" charset="0"/>
          <a:ea typeface="ＭＳ Ｐゴシック" pitchFamily="34" charset="-128"/>
          <a:cs typeface="ＭＳ Ｐゴシック"/>
        </a:defRPr>
      </a:lvl1pPr>
      <a:lvl2pPr marL="682625" indent="-225425" algn="l" rtl="0" eaLnBrk="0" fontAlgn="base" hangingPunct="0">
        <a:spcBef>
          <a:spcPct val="0"/>
        </a:spcBef>
        <a:spcAft>
          <a:spcPct val="0"/>
        </a:spcAft>
        <a:buChar char="–"/>
        <a:defRPr sz="2200">
          <a:solidFill>
            <a:schemeClr val="folHlink"/>
          </a:solidFill>
          <a:latin typeface="Arial" charset="0"/>
          <a:ea typeface="ＭＳ Ｐゴシック" charset="-128"/>
          <a:cs typeface="ＭＳ Ｐゴシック"/>
        </a:defRPr>
      </a:lvl2pPr>
      <a:lvl3pPr marL="1085850" indent="-171450" algn="l" rtl="0" eaLnBrk="0" fontAlgn="base" hangingPunct="0">
        <a:spcBef>
          <a:spcPct val="30000"/>
        </a:spcBef>
        <a:spcAft>
          <a:spcPct val="0"/>
        </a:spcAft>
        <a:buClr>
          <a:schemeClr val="hlink"/>
        </a:buClr>
        <a:buChar char="•"/>
        <a:defRPr sz="1900">
          <a:solidFill>
            <a:schemeClr val="folHlink"/>
          </a:solidFill>
          <a:latin typeface="Arial" charset="0"/>
          <a:ea typeface="ＭＳ Ｐゴシック" charset="-128"/>
          <a:cs typeface="ＭＳ Ｐゴシック"/>
        </a:defRPr>
      </a:lvl3pPr>
      <a:lvl4pPr marL="1600200" indent="-228600" algn="l" rtl="0" eaLnBrk="0" fontAlgn="base" hangingPunct="0">
        <a:spcBef>
          <a:spcPct val="40000"/>
        </a:spcBef>
        <a:spcAft>
          <a:spcPct val="0"/>
        </a:spcAft>
        <a:buChar char="–"/>
        <a:defRPr sz="1600">
          <a:solidFill>
            <a:schemeClr val="folHlink"/>
          </a:solidFill>
          <a:latin typeface="Arial" charset="0"/>
          <a:ea typeface="ＭＳ Ｐゴシック" charset="-128"/>
          <a:cs typeface="ＭＳ Ｐゴシック"/>
        </a:defRPr>
      </a:lvl4pPr>
      <a:lvl5pPr marL="2000250" indent="-171450" algn="l" rtl="0" eaLnBrk="0" fontAlgn="base" hangingPunct="0">
        <a:spcBef>
          <a:spcPct val="40000"/>
        </a:spcBef>
        <a:spcAft>
          <a:spcPct val="0"/>
        </a:spcAft>
        <a:buChar char="»"/>
        <a:defRPr sz="1600">
          <a:solidFill>
            <a:schemeClr val="folHlink"/>
          </a:solidFill>
          <a:latin typeface="Arial" charset="0"/>
          <a:ea typeface="ＭＳ Ｐゴシック" charset="-128"/>
          <a:cs typeface="ＭＳ Ｐゴシック"/>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goto.iaea.org/denialofshipment/"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goto.iaea.org/denialofshipment/"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9"/>
          <p:cNvSpPr>
            <a:spLocks noGrp="1" noChangeArrowheads="1"/>
          </p:cNvSpPr>
          <p:nvPr>
            <p:ph type="ctrTitle"/>
          </p:nvPr>
        </p:nvSpPr>
        <p:spPr>
          <a:xfrm>
            <a:off x="774700" y="1384300"/>
            <a:ext cx="7632700" cy="2311400"/>
          </a:xfrm>
          <a:ln/>
        </p:spPr>
        <p:txBody>
          <a:bodyPr/>
          <a:lstStyle/>
          <a:p>
            <a:r>
              <a:rPr lang="en-US" sz="4400" dirty="0">
                <a:ea typeface="ＭＳ Ｐゴシック"/>
              </a:rPr>
              <a:t>Denial of Shipment of Radioactive </a:t>
            </a:r>
            <a:r>
              <a:rPr lang="en-US" sz="4400" dirty="0" smtClean="0">
                <a:ea typeface="ＭＳ Ｐゴシック"/>
              </a:rPr>
              <a:t>Material</a:t>
            </a:r>
            <a:br>
              <a:rPr lang="en-US" sz="4400" dirty="0" smtClean="0">
                <a:ea typeface="ＭＳ Ｐゴシック"/>
              </a:rPr>
            </a:br>
            <a:r>
              <a:rPr lang="en-US" sz="3200" dirty="0" smtClean="0">
                <a:ea typeface="ＭＳ Ｐゴシック"/>
              </a:rPr>
              <a:t>(Session 3B)</a:t>
            </a:r>
            <a:r>
              <a:rPr lang="en-US" sz="4200" dirty="0">
                <a:ea typeface="ＭＳ Ｐゴシック"/>
              </a:rPr>
              <a:t/>
            </a:r>
            <a:br>
              <a:rPr lang="en-US" sz="4200" dirty="0">
                <a:ea typeface="ＭＳ Ｐゴシック"/>
              </a:rPr>
            </a:br>
            <a:endParaRPr lang="en-US" sz="3000" dirty="0">
              <a:ea typeface="ＭＳ Ｐゴシック"/>
            </a:endParaRPr>
          </a:p>
        </p:txBody>
      </p:sp>
      <p:sp>
        <p:nvSpPr>
          <p:cNvPr id="15362" name="Rectangle 10"/>
          <p:cNvSpPr>
            <a:spLocks noGrp="1" noChangeArrowheads="1"/>
          </p:cNvSpPr>
          <p:nvPr>
            <p:ph type="subTitle" idx="1"/>
          </p:nvPr>
        </p:nvSpPr>
        <p:spPr>
          <a:xfrm>
            <a:off x="1587500" y="3327400"/>
            <a:ext cx="6743700" cy="2489200"/>
          </a:xfrm>
          <a:ln/>
        </p:spPr>
        <p:txBody>
          <a:bodyPr/>
          <a:lstStyle/>
          <a:p>
            <a:pPr hangingPunct="0"/>
            <a:r>
              <a:rPr lang="en-GB" sz="2000" b="1" dirty="0"/>
              <a:t> </a:t>
            </a:r>
            <a:endParaRPr lang="en-US" sz="2000" b="1" dirty="0"/>
          </a:p>
          <a:p>
            <a:pPr hangingPunct="0"/>
            <a:r>
              <a:rPr lang="fr-FR" sz="1600" b="1" dirty="0"/>
              <a:t>T de </a:t>
            </a:r>
            <a:r>
              <a:rPr lang="fr-FR" sz="1600" b="1" dirty="0" smtClean="0"/>
              <a:t>Wright, </a:t>
            </a:r>
            <a:r>
              <a:rPr lang="fr-FR" sz="1600" b="1" dirty="0"/>
              <a:t>P </a:t>
            </a:r>
            <a:r>
              <a:rPr lang="fr-FR" sz="1600" b="1" dirty="0" smtClean="0"/>
              <a:t>Gray, </a:t>
            </a:r>
            <a:r>
              <a:rPr lang="fr-FR" sz="1600" b="1" dirty="0"/>
              <a:t>A C F </a:t>
            </a:r>
            <a:r>
              <a:rPr lang="fr-FR" sz="1600" b="1" dirty="0" err="1" smtClean="0"/>
              <a:t>Sobriera</a:t>
            </a:r>
            <a:r>
              <a:rPr lang="fr-FR" sz="1600" b="1" dirty="0" smtClean="0"/>
              <a:t>, </a:t>
            </a:r>
            <a:r>
              <a:rPr lang="fr-FR" sz="1600" b="1" dirty="0"/>
              <a:t>U </a:t>
            </a:r>
            <a:r>
              <a:rPr lang="fr-FR" sz="1600" b="1" dirty="0" smtClean="0"/>
              <a:t>Schwela, </a:t>
            </a:r>
            <a:r>
              <a:rPr lang="fr-FR" sz="1600" b="1" dirty="0"/>
              <a:t>C C </a:t>
            </a:r>
            <a:r>
              <a:rPr lang="fr-FR" sz="1600" b="1" dirty="0" smtClean="0"/>
              <a:t>Xavier</a:t>
            </a:r>
            <a:endParaRPr lang="en-US" sz="1600" b="1" dirty="0"/>
          </a:p>
          <a:p>
            <a:endParaRPr lang="en-US" sz="2000" dirty="0" smtClean="0">
              <a:ea typeface="ＭＳ Ｐゴシック"/>
            </a:endParaRPr>
          </a:p>
          <a:p>
            <a:r>
              <a:rPr lang="en-US" sz="2000" dirty="0" smtClean="0">
                <a:ea typeface="ＭＳ Ｐゴシック"/>
              </a:rPr>
              <a:t>IAEA International Conference on the Safe and Secure Transport of Radioactive Materials</a:t>
            </a:r>
            <a:endParaRPr lang="en-US" sz="2000" dirty="0">
              <a:ea typeface="ＭＳ Ｐゴシック"/>
            </a:endParaRPr>
          </a:p>
          <a:p>
            <a:r>
              <a:rPr lang="en-US" sz="2000" dirty="0">
                <a:ea typeface="ＭＳ Ｐゴシック"/>
              </a:rPr>
              <a:t>Vienna, Austria</a:t>
            </a:r>
          </a:p>
          <a:p>
            <a:r>
              <a:rPr lang="en-US" sz="2000" dirty="0" smtClean="0">
                <a:ea typeface="ＭＳ Ｐゴシック"/>
              </a:rPr>
              <a:t>October 19, </a:t>
            </a:r>
            <a:r>
              <a:rPr lang="en-US" sz="2000" dirty="0">
                <a:ea typeface="ＭＳ Ｐゴシック"/>
              </a:rPr>
              <a:t>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idx="4294967295"/>
          </p:nvPr>
        </p:nvSpPr>
        <p:spPr>
          <a:xfrm>
            <a:off x="495300" y="241300"/>
            <a:ext cx="8229600" cy="1143000"/>
          </a:xfrm>
        </p:spPr>
        <p:txBody>
          <a:bodyPr/>
          <a:lstStyle/>
          <a:p>
            <a:pPr>
              <a:defRPr/>
            </a:pPr>
            <a:r>
              <a:rPr lang="en-GB" dirty="0" smtClean="0">
                <a:solidFill>
                  <a:schemeClr val="accent2">
                    <a:lumMod val="90000"/>
                    <a:lumOff val="10000"/>
                  </a:schemeClr>
                </a:solidFill>
                <a:latin typeface="Arial" pitchFamily="34" charset="0"/>
                <a:cs typeface="Arial" pitchFamily="34" charset="0"/>
              </a:rPr>
              <a:t>A New Structure </a:t>
            </a:r>
          </a:p>
        </p:txBody>
      </p:sp>
      <p:pic>
        <p:nvPicPr>
          <p:cNvPr id="29698" name="Picture 3"/>
          <p:cNvPicPr>
            <a:picLocks noChangeAspect="1" noChangeArrowheads="1"/>
          </p:cNvPicPr>
          <p:nvPr/>
        </p:nvPicPr>
        <p:blipFill>
          <a:blip r:embed="rId3"/>
          <a:srcRect/>
          <a:stretch>
            <a:fillRect/>
          </a:stretch>
        </p:blipFill>
        <p:spPr bwMode="auto">
          <a:xfrm>
            <a:off x="914400" y="1524000"/>
            <a:ext cx="7451725" cy="5029200"/>
          </a:xfrm>
          <a:prstGeom prst="rect">
            <a:avLst/>
          </a:prstGeom>
          <a:noFill/>
          <a:ln w="9525">
            <a:noFill/>
            <a:miter lim="800000"/>
            <a:headEnd/>
            <a:tailEnd/>
          </a:ln>
        </p:spPr>
      </p:pic>
      <p:sp>
        <p:nvSpPr>
          <p:cNvPr id="29699" name="TextBox 3"/>
          <p:cNvSpPr txBox="1">
            <a:spLocks noChangeArrowheads="1"/>
          </p:cNvSpPr>
          <p:nvPr/>
        </p:nvSpPr>
        <p:spPr bwMode="auto">
          <a:xfrm>
            <a:off x="3454400" y="2070100"/>
            <a:ext cx="2374900" cy="338138"/>
          </a:xfrm>
          <a:prstGeom prst="rect">
            <a:avLst/>
          </a:prstGeom>
          <a:noFill/>
          <a:ln w="9525">
            <a:noFill/>
            <a:miter lim="800000"/>
            <a:headEnd/>
            <a:tailEnd/>
          </a:ln>
        </p:spPr>
        <p:txBody>
          <a:bodyPr>
            <a:spAutoFit/>
          </a:bodyPr>
          <a:lstStyle/>
          <a:p>
            <a:pPr algn="ctr" eaLnBrk="0" hangingPunct="0"/>
            <a:r>
              <a:rPr lang="en-US" sz="1600">
                <a:latin typeface="Arial" charset="0"/>
                <a:cs typeface="Arial" charset="0"/>
              </a:rPr>
              <a:t>International</a:t>
            </a:r>
          </a:p>
        </p:txBody>
      </p:sp>
      <p:sp>
        <p:nvSpPr>
          <p:cNvPr id="29700" name="TextBox 4"/>
          <p:cNvSpPr txBox="1">
            <a:spLocks noChangeArrowheads="1"/>
          </p:cNvSpPr>
          <p:nvPr/>
        </p:nvSpPr>
        <p:spPr bwMode="auto">
          <a:xfrm>
            <a:off x="3276600" y="3911600"/>
            <a:ext cx="2374900" cy="338138"/>
          </a:xfrm>
          <a:prstGeom prst="rect">
            <a:avLst/>
          </a:prstGeom>
          <a:noFill/>
          <a:ln w="9525">
            <a:noFill/>
            <a:miter lim="800000"/>
            <a:headEnd/>
            <a:tailEnd/>
          </a:ln>
        </p:spPr>
        <p:txBody>
          <a:bodyPr>
            <a:spAutoFit/>
          </a:bodyPr>
          <a:lstStyle/>
          <a:p>
            <a:pPr algn="ctr" eaLnBrk="0" hangingPunct="0"/>
            <a:r>
              <a:rPr lang="en-US" sz="1600">
                <a:latin typeface="Arial" charset="0"/>
                <a:cs typeface="Arial" charset="0"/>
              </a:rPr>
              <a:t>Regional</a:t>
            </a:r>
          </a:p>
        </p:txBody>
      </p:sp>
      <p:sp>
        <p:nvSpPr>
          <p:cNvPr id="29701" name="TextBox 5"/>
          <p:cNvSpPr txBox="1">
            <a:spLocks noChangeArrowheads="1"/>
          </p:cNvSpPr>
          <p:nvPr/>
        </p:nvSpPr>
        <p:spPr bwMode="auto">
          <a:xfrm>
            <a:off x="3441700" y="5613400"/>
            <a:ext cx="2374900" cy="338138"/>
          </a:xfrm>
          <a:prstGeom prst="rect">
            <a:avLst/>
          </a:prstGeom>
          <a:noFill/>
          <a:ln w="9525">
            <a:noFill/>
            <a:miter lim="800000"/>
            <a:headEnd/>
            <a:tailEnd/>
          </a:ln>
        </p:spPr>
        <p:txBody>
          <a:bodyPr>
            <a:spAutoFit/>
          </a:bodyPr>
          <a:lstStyle/>
          <a:p>
            <a:pPr algn="ctr" eaLnBrk="0" hangingPunct="0"/>
            <a:r>
              <a:rPr lang="en-US" sz="1600">
                <a:latin typeface="Arial" charset="0"/>
                <a:cs typeface="Arial" charset="0"/>
              </a:rPr>
              <a:t>National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idx="4294967295"/>
          </p:nvPr>
        </p:nvSpPr>
        <p:spPr>
          <a:xfrm>
            <a:off x="165100" y="330200"/>
            <a:ext cx="8559800" cy="698500"/>
          </a:xfrm>
        </p:spPr>
        <p:txBody>
          <a:bodyPr/>
          <a:lstStyle/>
          <a:p>
            <a:r>
              <a:rPr lang="en-US" dirty="0" smtClean="0">
                <a:ea typeface="ＭＳ Ｐゴシック"/>
                <a:cs typeface="Arial" charset="0"/>
              </a:rPr>
              <a:t>IAEA : National Focal Points (NFP)</a:t>
            </a:r>
            <a:br>
              <a:rPr lang="en-US" dirty="0" smtClean="0">
                <a:ea typeface="ＭＳ Ｐゴシック"/>
                <a:cs typeface="Arial" charset="0"/>
              </a:rPr>
            </a:br>
            <a:r>
              <a:rPr lang="en-US" dirty="0" smtClean="0">
                <a:ea typeface="ＭＳ Ｐゴシック"/>
                <a:cs typeface="Arial" charset="0"/>
              </a:rPr>
              <a:t>/ Regional Networks (RN)</a:t>
            </a:r>
            <a:br>
              <a:rPr lang="en-US" dirty="0" smtClean="0">
                <a:ea typeface="ＭＳ Ｐゴシック"/>
                <a:cs typeface="Arial" charset="0"/>
              </a:rPr>
            </a:br>
            <a:endParaRPr lang="en-US" dirty="0" smtClean="0">
              <a:ea typeface="ＭＳ Ｐゴシック"/>
              <a:cs typeface="Arial" charset="0"/>
            </a:endParaRPr>
          </a:p>
        </p:txBody>
      </p:sp>
      <p:sp>
        <p:nvSpPr>
          <p:cNvPr id="31746" name="Rectangle 3"/>
          <p:cNvSpPr>
            <a:spLocks noGrp="1"/>
          </p:cNvSpPr>
          <p:nvPr>
            <p:ph type="body" idx="4294967295"/>
          </p:nvPr>
        </p:nvSpPr>
        <p:spPr>
          <a:xfrm>
            <a:off x="266700" y="965200"/>
            <a:ext cx="8483600" cy="5715000"/>
          </a:xfrm>
        </p:spPr>
        <p:txBody>
          <a:bodyPr/>
          <a:lstStyle/>
          <a:p>
            <a:pPr>
              <a:lnSpc>
                <a:spcPct val="80000"/>
              </a:lnSpc>
              <a:buFontTx/>
              <a:buNone/>
            </a:pPr>
            <a:r>
              <a:rPr lang="en-US" u="sng" dirty="0" smtClean="0">
                <a:latin typeface="Calibri" pitchFamily="34" charset="0"/>
                <a:ea typeface="ＭＳ Ｐゴシック"/>
              </a:rPr>
              <a:t>NFPs</a:t>
            </a:r>
          </a:p>
          <a:p>
            <a:pPr>
              <a:lnSpc>
                <a:spcPct val="80000"/>
              </a:lnSpc>
              <a:buFontTx/>
              <a:buNone/>
            </a:pPr>
            <a:endParaRPr lang="en-US" dirty="0" smtClean="0">
              <a:latin typeface="Calibri" pitchFamily="34" charset="0"/>
              <a:ea typeface="ＭＳ Ｐゴシック"/>
            </a:endParaRPr>
          </a:p>
          <a:p>
            <a:pPr>
              <a:lnSpc>
                <a:spcPct val="80000"/>
              </a:lnSpc>
              <a:buFont typeface="Wingdings" pitchFamily="2" charset="2"/>
              <a:buChar char="Ø"/>
            </a:pPr>
            <a:r>
              <a:rPr lang="en-US" sz="1800" dirty="0" smtClean="0">
                <a:ea typeface="ＭＳ Ｐゴシック"/>
                <a:cs typeface="Arial" charset="0"/>
              </a:rPr>
              <a:t>IAEA requested all Member States to nominate a single point of contact (regulatory) to deal with denials – NFP</a:t>
            </a:r>
          </a:p>
          <a:p>
            <a:pPr>
              <a:lnSpc>
                <a:spcPct val="80000"/>
              </a:lnSpc>
              <a:buFont typeface="Wingdings" pitchFamily="2" charset="2"/>
              <a:buNone/>
            </a:pPr>
            <a:endParaRPr lang="en-US" sz="1800" dirty="0" smtClean="0">
              <a:ea typeface="ＭＳ Ｐゴシック"/>
              <a:cs typeface="Arial" charset="0"/>
            </a:endParaRPr>
          </a:p>
          <a:p>
            <a:pPr>
              <a:lnSpc>
                <a:spcPct val="80000"/>
              </a:lnSpc>
              <a:buFont typeface="Wingdings" pitchFamily="2" charset="2"/>
              <a:buChar char="Ø"/>
            </a:pPr>
            <a:r>
              <a:rPr lang="en-US" sz="1800" dirty="0" smtClean="0">
                <a:ea typeface="ＭＳ Ｐゴシック"/>
                <a:cs typeface="Arial" charset="0"/>
              </a:rPr>
              <a:t>Have &gt; 80 countries now represented by a NFP, good growth over past year</a:t>
            </a:r>
          </a:p>
          <a:p>
            <a:pPr>
              <a:lnSpc>
                <a:spcPct val="80000"/>
              </a:lnSpc>
              <a:buFont typeface="Wingdings" pitchFamily="2" charset="2"/>
              <a:buChar char="Ø"/>
            </a:pPr>
            <a:endParaRPr lang="en-US" sz="1800" dirty="0" smtClean="0">
              <a:ea typeface="ＭＳ Ｐゴシック"/>
              <a:cs typeface="Arial" charset="0"/>
            </a:endParaRPr>
          </a:p>
          <a:p>
            <a:pPr>
              <a:lnSpc>
                <a:spcPct val="80000"/>
              </a:lnSpc>
              <a:buFontTx/>
              <a:buNone/>
            </a:pPr>
            <a:r>
              <a:rPr lang="en-US" sz="1800" u="sng" dirty="0" smtClean="0">
                <a:ea typeface="ＭＳ Ｐゴシック"/>
                <a:cs typeface="Arial" charset="0"/>
              </a:rPr>
              <a:t>RNs</a:t>
            </a:r>
          </a:p>
          <a:p>
            <a:pPr>
              <a:lnSpc>
                <a:spcPct val="80000"/>
              </a:lnSpc>
              <a:buFont typeface="Wingdings" pitchFamily="2" charset="2"/>
              <a:buChar char="Ø"/>
            </a:pPr>
            <a:endParaRPr lang="en-US" sz="1800" dirty="0" smtClean="0">
              <a:ea typeface="ＭＳ Ｐゴシック"/>
              <a:cs typeface="Arial" charset="0"/>
            </a:endParaRPr>
          </a:p>
          <a:p>
            <a:pPr>
              <a:lnSpc>
                <a:spcPct val="80000"/>
              </a:lnSpc>
              <a:buFont typeface="Wingdings" pitchFamily="2" charset="2"/>
              <a:buChar char="Ø"/>
            </a:pPr>
            <a:r>
              <a:rPr lang="en-US" sz="1800" dirty="0" smtClean="0">
                <a:ea typeface="ＭＳ Ｐゴシック"/>
                <a:cs typeface="Arial" charset="0"/>
              </a:rPr>
              <a:t>Multiple countries assimilated by region (Latin America; EU and Mediterranean; Asia Pacific countries incl. Australia and some Middle East countries; French / English speaking countries in Africa)</a:t>
            </a:r>
          </a:p>
          <a:p>
            <a:pPr>
              <a:lnSpc>
                <a:spcPct val="80000"/>
              </a:lnSpc>
              <a:buFont typeface="Wingdings" pitchFamily="2" charset="2"/>
              <a:buChar char="Ø"/>
            </a:pPr>
            <a:endParaRPr lang="en-US" sz="1800" dirty="0" smtClean="0">
              <a:ea typeface="ＭＳ Ｐゴシック"/>
              <a:cs typeface="Arial" charset="0"/>
            </a:endParaRPr>
          </a:p>
          <a:p>
            <a:pPr>
              <a:lnSpc>
                <a:spcPct val="80000"/>
              </a:lnSpc>
              <a:buFont typeface="Wingdings" pitchFamily="2" charset="2"/>
              <a:buChar char="Ø"/>
            </a:pPr>
            <a:r>
              <a:rPr lang="en-US" sz="1800" dirty="0" smtClean="0">
                <a:ea typeface="ＭＳ Ｐゴシック"/>
                <a:cs typeface="Arial" charset="0"/>
              </a:rPr>
              <a:t>Aim -  facilitating communication on denials and ultimately facilitating radioactive material (RAM) transport globally</a:t>
            </a:r>
          </a:p>
          <a:p>
            <a:pPr>
              <a:lnSpc>
                <a:spcPct val="80000"/>
              </a:lnSpc>
              <a:buFont typeface="Wingdings" pitchFamily="2" charset="2"/>
              <a:buChar char="Ø"/>
            </a:pPr>
            <a:endParaRPr lang="en-US" sz="1800" dirty="0" smtClean="0">
              <a:ea typeface="ＭＳ Ｐゴシック"/>
              <a:cs typeface="Arial" charset="0"/>
            </a:endParaRPr>
          </a:p>
          <a:p>
            <a:pPr>
              <a:lnSpc>
                <a:spcPct val="80000"/>
              </a:lnSpc>
              <a:buFont typeface="Wingdings" pitchFamily="2" charset="2"/>
              <a:buChar char="Ø"/>
            </a:pPr>
            <a:r>
              <a:rPr lang="en-US" sz="1800" dirty="0" smtClean="0">
                <a:ea typeface="ＭＳ Ｐゴシック"/>
                <a:cs typeface="Arial" charset="0"/>
              </a:rPr>
              <a:t>Benefits:  </a:t>
            </a:r>
          </a:p>
          <a:p>
            <a:pPr marL="684213" lvl="2" indent="-280988">
              <a:lnSpc>
                <a:spcPct val="80000"/>
              </a:lnSpc>
              <a:spcBef>
                <a:spcPct val="20000"/>
              </a:spcBef>
              <a:buFont typeface="Wingdings" pitchFamily="2" charset="2"/>
              <a:buChar char="Ø"/>
            </a:pPr>
            <a:r>
              <a:rPr lang="en-US" sz="1500" dirty="0" smtClean="0">
                <a:solidFill>
                  <a:schemeClr val="accent2"/>
                </a:solidFill>
                <a:ea typeface="ＭＳ Ｐゴシック"/>
                <a:cs typeface="Arial" charset="0"/>
              </a:rPr>
              <a:t>Geographically similar countries working together to resolve “local” denial issues</a:t>
            </a:r>
          </a:p>
          <a:p>
            <a:pPr marL="684213" lvl="2" indent="-280988">
              <a:lnSpc>
                <a:spcPct val="80000"/>
              </a:lnSpc>
              <a:spcBef>
                <a:spcPct val="20000"/>
              </a:spcBef>
              <a:buFont typeface="Wingdings" pitchFamily="2" charset="2"/>
              <a:buChar char="Ø"/>
            </a:pPr>
            <a:r>
              <a:rPr lang="en-US" sz="1500" dirty="0" smtClean="0">
                <a:solidFill>
                  <a:schemeClr val="accent2"/>
                </a:solidFill>
                <a:ea typeface="ＭＳ Ｐゴシック"/>
                <a:cs typeface="Arial" charset="0"/>
              </a:rPr>
              <a:t>Global representation at ISC meetings</a:t>
            </a:r>
          </a:p>
          <a:p>
            <a:pPr marL="684213" lvl="2" indent="-280988">
              <a:lnSpc>
                <a:spcPct val="80000"/>
              </a:lnSpc>
              <a:spcBef>
                <a:spcPct val="20000"/>
              </a:spcBef>
              <a:buFont typeface="Wingdings" pitchFamily="2" charset="2"/>
              <a:buChar char="Ø"/>
            </a:pPr>
            <a:r>
              <a:rPr lang="en-US" sz="1500" dirty="0" smtClean="0">
                <a:solidFill>
                  <a:schemeClr val="accent2"/>
                </a:solidFill>
                <a:ea typeface="ＭＳ Ｐゴシック"/>
                <a:cs typeface="Arial" charset="0"/>
              </a:rPr>
              <a:t>Specific points of contact in the regions and Member States</a:t>
            </a:r>
          </a:p>
          <a:p>
            <a:pPr marL="684213" lvl="2" indent="-280988">
              <a:lnSpc>
                <a:spcPct val="80000"/>
              </a:lnSpc>
              <a:spcBef>
                <a:spcPct val="20000"/>
              </a:spcBef>
              <a:buFont typeface="Wingdings" pitchFamily="2" charset="2"/>
              <a:buChar char="Ø"/>
            </a:pPr>
            <a:r>
              <a:rPr lang="en-US" sz="1500" dirty="0" smtClean="0">
                <a:solidFill>
                  <a:schemeClr val="accent2"/>
                </a:solidFill>
                <a:ea typeface="ＭＳ Ｐゴシック"/>
                <a:cs typeface="Arial" charset="0"/>
              </a:rPr>
              <a:t>Involved for further communication and coordination of actions</a:t>
            </a:r>
          </a:p>
          <a:p>
            <a:endParaRPr lang="en-US" sz="2000" dirty="0" smtClean="0">
              <a:ea typeface="ＭＳ Ｐゴシック"/>
              <a:cs typeface="Arial" charset="0"/>
            </a:endParaRPr>
          </a:p>
          <a:p>
            <a:pPr>
              <a:lnSpc>
                <a:spcPct val="80000"/>
              </a:lnSpc>
              <a:buFont typeface="Wingdings" pitchFamily="2" charset="2"/>
              <a:buNone/>
            </a:pPr>
            <a:endParaRPr lang="en-US" sz="1800" dirty="0" smtClean="0">
              <a:ea typeface="ＭＳ Ｐゴシック"/>
              <a:cs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p:cNvSpPr>
          <p:nvPr>
            <p:ph type="title" idx="4294967295"/>
          </p:nvPr>
        </p:nvSpPr>
        <p:spPr>
          <a:xfrm>
            <a:off x="393700" y="228600"/>
            <a:ext cx="8229600" cy="1143000"/>
          </a:xfrm>
        </p:spPr>
        <p:txBody>
          <a:bodyPr/>
          <a:lstStyle/>
          <a:p>
            <a:pPr>
              <a:defRPr/>
            </a:pPr>
            <a:r>
              <a:rPr lang="en-GB" dirty="0" smtClean="0">
                <a:solidFill>
                  <a:schemeClr val="accent2">
                    <a:lumMod val="90000"/>
                    <a:lumOff val="10000"/>
                  </a:schemeClr>
                </a:solidFill>
                <a:latin typeface="Arial" pitchFamily="34" charset="0"/>
                <a:cs typeface="Arial" pitchFamily="34" charset="0"/>
              </a:rPr>
              <a:t>A New Structure </a:t>
            </a:r>
          </a:p>
        </p:txBody>
      </p:sp>
      <p:pic>
        <p:nvPicPr>
          <p:cNvPr id="33794" name="Picture 3" descr="iaea_network"/>
          <p:cNvPicPr>
            <a:picLocks noChangeAspect="1" noChangeArrowheads="1"/>
          </p:cNvPicPr>
          <p:nvPr/>
        </p:nvPicPr>
        <p:blipFill>
          <a:blip r:embed="rId3"/>
          <a:srcRect/>
          <a:stretch>
            <a:fillRect/>
          </a:stretch>
        </p:blipFill>
        <p:spPr bwMode="auto">
          <a:xfrm>
            <a:off x="1905000" y="2057400"/>
            <a:ext cx="5686425" cy="3810000"/>
          </a:xfrm>
          <a:prstGeom prst="rect">
            <a:avLst/>
          </a:prstGeom>
          <a:noFill/>
          <a:ln w="9525">
            <a:noFill/>
            <a:miter lim="800000"/>
            <a:headEnd/>
            <a:tailEnd/>
          </a:ln>
        </p:spPr>
      </p:pic>
      <p:pic>
        <p:nvPicPr>
          <p:cNvPr id="33795" name="Picture 4" descr="iaealogo"/>
          <p:cNvPicPr>
            <a:picLocks noChangeAspect="1" noChangeArrowheads="1"/>
          </p:cNvPicPr>
          <p:nvPr/>
        </p:nvPicPr>
        <p:blipFill>
          <a:blip r:embed="rId4"/>
          <a:srcRect/>
          <a:stretch>
            <a:fillRect/>
          </a:stretch>
        </p:blipFill>
        <p:spPr bwMode="auto">
          <a:xfrm>
            <a:off x="306388" y="4835525"/>
            <a:ext cx="768350" cy="1181100"/>
          </a:xfrm>
          <a:prstGeom prst="rect">
            <a:avLst/>
          </a:prstGeom>
          <a:noFill/>
          <a:ln w="9525">
            <a:noFill/>
            <a:miter lim="800000"/>
            <a:headEnd/>
            <a:tailEnd/>
          </a:ln>
        </p:spPr>
      </p:pic>
      <p:sp>
        <p:nvSpPr>
          <p:cNvPr id="33796" name="Text Box 5"/>
          <p:cNvSpPr txBox="1">
            <a:spLocks noChangeArrowheads="1"/>
          </p:cNvSpPr>
          <p:nvPr/>
        </p:nvSpPr>
        <p:spPr bwMode="auto">
          <a:xfrm>
            <a:off x="1371600" y="1752600"/>
            <a:ext cx="1676400" cy="1387475"/>
          </a:xfrm>
          <a:prstGeom prst="rect">
            <a:avLst/>
          </a:prstGeom>
          <a:noFill/>
          <a:ln w="9525">
            <a:noFill/>
            <a:miter lim="800000"/>
            <a:headEnd/>
            <a:tailEnd/>
          </a:ln>
        </p:spPr>
        <p:txBody>
          <a:bodyPr>
            <a:spAutoFit/>
          </a:bodyPr>
          <a:lstStyle/>
          <a:p>
            <a:pPr eaLnBrk="0" hangingPunct="0">
              <a:spcBef>
                <a:spcPct val="50000"/>
              </a:spcBef>
            </a:pPr>
            <a:r>
              <a:rPr lang="en-US" sz="1000" b="1">
                <a:latin typeface="Arial" charset="0"/>
                <a:cs typeface="Arial" charset="0"/>
              </a:rPr>
              <a:t>National Govt Reps:</a:t>
            </a:r>
          </a:p>
          <a:p>
            <a:pPr eaLnBrk="0" hangingPunct="0">
              <a:spcBef>
                <a:spcPct val="50000"/>
              </a:spcBef>
              <a:buFontTx/>
              <a:buChar char="•"/>
            </a:pPr>
            <a:r>
              <a:rPr lang="en-US" sz="1000">
                <a:latin typeface="Arial" charset="0"/>
                <a:cs typeface="Arial" charset="0"/>
              </a:rPr>
              <a:t>Energy &amp; Resources</a:t>
            </a:r>
          </a:p>
          <a:p>
            <a:pPr eaLnBrk="0" hangingPunct="0">
              <a:spcBef>
                <a:spcPct val="50000"/>
              </a:spcBef>
              <a:buFontTx/>
              <a:buChar char="•"/>
            </a:pPr>
            <a:r>
              <a:rPr lang="en-US" sz="1000">
                <a:latin typeface="Arial" charset="0"/>
                <a:cs typeface="Arial" charset="0"/>
              </a:rPr>
              <a:t>Foreign Affairs &amp; Trade</a:t>
            </a:r>
          </a:p>
          <a:p>
            <a:pPr eaLnBrk="0" hangingPunct="0">
              <a:spcBef>
                <a:spcPct val="50000"/>
              </a:spcBef>
              <a:buFontTx/>
              <a:buChar char="•"/>
            </a:pPr>
            <a:r>
              <a:rPr lang="en-US" sz="1000">
                <a:latin typeface="Arial" charset="0"/>
                <a:cs typeface="Arial" charset="0"/>
              </a:rPr>
              <a:t>Transport Authority</a:t>
            </a:r>
          </a:p>
          <a:p>
            <a:pPr eaLnBrk="0" hangingPunct="0">
              <a:spcBef>
                <a:spcPct val="50000"/>
              </a:spcBef>
              <a:buFontTx/>
              <a:buChar char="•"/>
            </a:pPr>
            <a:r>
              <a:rPr lang="en-US" sz="1000">
                <a:latin typeface="Arial" charset="0"/>
                <a:cs typeface="Arial" charset="0"/>
              </a:rPr>
              <a:t>Customs Authority</a:t>
            </a:r>
          </a:p>
          <a:p>
            <a:pPr eaLnBrk="0" hangingPunct="0">
              <a:spcBef>
                <a:spcPct val="50000"/>
              </a:spcBef>
            </a:pPr>
            <a:endParaRPr lang="en-US" sz="1000">
              <a:latin typeface="Arial" charset="0"/>
              <a:cs typeface="Arial" charset="0"/>
            </a:endParaRPr>
          </a:p>
        </p:txBody>
      </p:sp>
      <p:sp>
        <p:nvSpPr>
          <p:cNvPr id="33797" name="Text Box 6"/>
          <p:cNvSpPr txBox="1">
            <a:spLocks noChangeArrowheads="1"/>
          </p:cNvSpPr>
          <p:nvPr/>
        </p:nvSpPr>
        <p:spPr bwMode="auto">
          <a:xfrm>
            <a:off x="6705600" y="1752600"/>
            <a:ext cx="1676400" cy="701675"/>
          </a:xfrm>
          <a:prstGeom prst="rect">
            <a:avLst/>
          </a:prstGeom>
          <a:noFill/>
          <a:ln w="9525">
            <a:noFill/>
            <a:miter lim="800000"/>
            <a:headEnd/>
            <a:tailEnd/>
          </a:ln>
        </p:spPr>
        <p:txBody>
          <a:bodyPr>
            <a:spAutoFit/>
          </a:bodyPr>
          <a:lstStyle/>
          <a:p>
            <a:pPr eaLnBrk="0" hangingPunct="0">
              <a:spcBef>
                <a:spcPct val="50000"/>
              </a:spcBef>
            </a:pPr>
            <a:r>
              <a:rPr lang="en-US" sz="1000" b="1">
                <a:latin typeface="Arial" charset="0"/>
                <a:cs typeface="Arial" charset="0"/>
              </a:rPr>
              <a:t>National Trade Orgs:</a:t>
            </a:r>
          </a:p>
          <a:p>
            <a:pPr eaLnBrk="0" hangingPunct="0">
              <a:spcBef>
                <a:spcPct val="50000"/>
              </a:spcBef>
              <a:buFontTx/>
              <a:buChar char="•"/>
            </a:pPr>
            <a:r>
              <a:rPr lang="en-US" sz="1000">
                <a:latin typeface="Arial" charset="0"/>
                <a:cs typeface="Arial" charset="0"/>
              </a:rPr>
              <a:t>Importers</a:t>
            </a:r>
          </a:p>
          <a:p>
            <a:pPr eaLnBrk="0" hangingPunct="0">
              <a:spcBef>
                <a:spcPct val="50000"/>
              </a:spcBef>
              <a:buFontTx/>
              <a:buChar char="•"/>
            </a:pPr>
            <a:r>
              <a:rPr lang="en-US" sz="1000">
                <a:latin typeface="Arial" charset="0"/>
                <a:cs typeface="Arial" charset="0"/>
              </a:rPr>
              <a:t>Exporters</a:t>
            </a:r>
          </a:p>
        </p:txBody>
      </p:sp>
      <p:sp>
        <p:nvSpPr>
          <p:cNvPr id="33798" name="Text Box 7"/>
          <p:cNvSpPr txBox="1">
            <a:spLocks noChangeArrowheads="1"/>
          </p:cNvSpPr>
          <p:nvPr/>
        </p:nvSpPr>
        <p:spPr bwMode="auto">
          <a:xfrm>
            <a:off x="7467600" y="3505200"/>
            <a:ext cx="1676400" cy="938213"/>
          </a:xfrm>
          <a:prstGeom prst="rect">
            <a:avLst/>
          </a:prstGeom>
          <a:noFill/>
          <a:ln w="9525">
            <a:noFill/>
            <a:miter lim="800000"/>
            <a:headEnd/>
            <a:tailEnd/>
          </a:ln>
        </p:spPr>
        <p:txBody>
          <a:bodyPr>
            <a:spAutoFit/>
          </a:bodyPr>
          <a:lstStyle/>
          <a:p>
            <a:pPr eaLnBrk="0" hangingPunct="0">
              <a:spcBef>
                <a:spcPct val="50000"/>
              </a:spcBef>
            </a:pPr>
            <a:r>
              <a:rPr lang="en-US" sz="1000" b="1">
                <a:latin typeface="Arial" charset="0"/>
                <a:cs typeface="Arial" charset="0"/>
              </a:rPr>
              <a:t>National Focal Point:</a:t>
            </a:r>
          </a:p>
          <a:p>
            <a:pPr eaLnBrk="0" hangingPunct="0">
              <a:spcBef>
                <a:spcPct val="50000"/>
              </a:spcBef>
              <a:buFontTx/>
              <a:buChar char="•"/>
            </a:pPr>
            <a:r>
              <a:rPr lang="en-US" sz="1000">
                <a:latin typeface="Arial" charset="0"/>
                <a:cs typeface="Arial" charset="0"/>
              </a:rPr>
              <a:t>Assigned</a:t>
            </a:r>
          </a:p>
          <a:p>
            <a:pPr eaLnBrk="0" hangingPunct="0">
              <a:spcBef>
                <a:spcPct val="50000"/>
              </a:spcBef>
              <a:buFont typeface="Arial" charset="0"/>
              <a:buChar char="•"/>
            </a:pPr>
            <a:r>
              <a:rPr lang="en-US" sz="1000">
                <a:latin typeface="Arial" charset="0"/>
                <a:cs typeface="Arial" charset="0"/>
              </a:rPr>
              <a:t> ~80 M.S. of 151</a:t>
            </a:r>
          </a:p>
          <a:p>
            <a:pPr eaLnBrk="0" hangingPunct="0">
              <a:spcBef>
                <a:spcPct val="50000"/>
              </a:spcBef>
            </a:pPr>
            <a:endParaRPr lang="en-US" sz="1000"/>
          </a:p>
        </p:txBody>
      </p:sp>
      <p:sp>
        <p:nvSpPr>
          <p:cNvPr id="33799" name="Text Box 8"/>
          <p:cNvSpPr txBox="1">
            <a:spLocks noChangeArrowheads="1"/>
          </p:cNvSpPr>
          <p:nvPr/>
        </p:nvSpPr>
        <p:spPr bwMode="auto">
          <a:xfrm>
            <a:off x="6934200" y="4724400"/>
            <a:ext cx="1981200" cy="938213"/>
          </a:xfrm>
          <a:prstGeom prst="rect">
            <a:avLst/>
          </a:prstGeom>
          <a:noFill/>
          <a:ln w="9525">
            <a:noFill/>
            <a:miter lim="800000"/>
            <a:headEnd/>
            <a:tailEnd/>
          </a:ln>
        </p:spPr>
        <p:txBody>
          <a:bodyPr>
            <a:spAutoFit/>
          </a:bodyPr>
          <a:lstStyle/>
          <a:p>
            <a:pPr eaLnBrk="0" hangingPunct="0">
              <a:spcBef>
                <a:spcPct val="50000"/>
              </a:spcBef>
            </a:pPr>
            <a:r>
              <a:rPr lang="en-US" sz="1000" b="1">
                <a:latin typeface="Arial" charset="0"/>
                <a:cs typeface="Arial" charset="0"/>
              </a:rPr>
              <a:t>Regional Coordinator:</a:t>
            </a:r>
          </a:p>
          <a:p>
            <a:pPr eaLnBrk="0" hangingPunct="0">
              <a:spcBef>
                <a:spcPct val="50000"/>
              </a:spcBef>
              <a:buFontTx/>
              <a:buChar char="•"/>
            </a:pPr>
            <a:r>
              <a:rPr lang="en-US" sz="1000">
                <a:latin typeface="Arial" charset="0"/>
                <a:cs typeface="Arial" charset="0"/>
              </a:rPr>
              <a:t>Provide Training Assistance</a:t>
            </a:r>
          </a:p>
          <a:p>
            <a:pPr eaLnBrk="0" hangingPunct="0">
              <a:spcBef>
                <a:spcPct val="50000"/>
              </a:spcBef>
              <a:buFontTx/>
              <a:buChar char="•"/>
            </a:pPr>
            <a:r>
              <a:rPr lang="en-US" sz="1000">
                <a:latin typeface="Arial" charset="0"/>
                <a:cs typeface="Arial" charset="0"/>
              </a:rPr>
              <a:t>5 regions globally</a:t>
            </a:r>
          </a:p>
          <a:p>
            <a:pPr eaLnBrk="0" hangingPunct="0">
              <a:spcBef>
                <a:spcPct val="50000"/>
              </a:spcBef>
            </a:pPr>
            <a:endParaRPr lang="en-US" sz="1000"/>
          </a:p>
        </p:txBody>
      </p:sp>
      <p:sp>
        <p:nvSpPr>
          <p:cNvPr id="33800" name="Text Box 9"/>
          <p:cNvSpPr txBox="1">
            <a:spLocks noChangeArrowheads="1"/>
          </p:cNvSpPr>
          <p:nvPr/>
        </p:nvSpPr>
        <p:spPr bwMode="auto">
          <a:xfrm>
            <a:off x="4724400" y="5715000"/>
            <a:ext cx="1981200" cy="930275"/>
          </a:xfrm>
          <a:prstGeom prst="rect">
            <a:avLst/>
          </a:prstGeom>
          <a:noFill/>
          <a:ln w="9525">
            <a:noFill/>
            <a:miter lim="800000"/>
            <a:headEnd/>
            <a:tailEnd/>
          </a:ln>
        </p:spPr>
        <p:txBody>
          <a:bodyPr>
            <a:spAutoFit/>
          </a:bodyPr>
          <a:lstStyle/>
          <a:p>
            <a:pPr eaLnBrk="0" hangingPunct="0">
              <a:spcBef>
                <a:spcPct val="50000"/>
              </a:spcBef>
            </a:pPr>
            <a:r>
              <a:rPr lang="en-US" sz="1000" b="1">
                <a:latin typeface="Arial" charset="0"/>
                <a:cs typeface="Arial" charset="0"/>
              </a:rPr>
              <a:t>Suppliers:</a:t>
            </a:r>
          </a:p>
          <a:p>
            <a:pPr eaLnBrk="0" hangingPunct="0">
              <a:spcBef>
                <a:spcPct val="50000"/>
              </a:spcBef>
              <a:buFontTx/>
              <a:buChar char="•"/>
            </a:pPr>
            <a:r>
              <a:rPr lang="en-US" sz="1000">
                <a:latin typeface="Arial" charset="0"/>
                <a:cs typeface="Arial" charset="0"/>
              </a:rPr>
              <a:t>Medical Industry</a:t>
            </a:r>
          </a:p>
          <a:p>
            <a:pPr eaLnBrk="0" hangingPunct="0">
              <a:spcBef>
                <a:spcPct val="50000"/>
              </a:spcBef>
              <a:buFontTx/>
              <a:buChar char="•"/>
            </a:pPr>
            <a:r>
              <a:rPr lang="en-US" sz="1000">
                <a:latin typeface="Arial" charset="0"/>
                <a:cs typeface="Arial" charset="0"/>
              </a:rPr>
              <a:t>Radiopharmaceutical Industry</a:t>
            </a:r>
          </a:p>
          <a:p>
            <a:pPr eaLnBrk="0" hangingPunct="0">
              <a:spcBef>
                <a:spcPct val="50000"/>
              </a:spcBef>
              <a:buFontTx/>
              <a:buChar char="•"/>
            </a:pPr>
            <a:r>
              <a:rPr lang="en-US" sz="1000">
                <a:latin typeface="Arial" charset="0"/>
                <a:cs typeface="Arial" charset="0"/>
              </a:rPr>
              <a:t>Isotope Industry</a:t>
            </a:r>
          </a:p>
        </p:txBody>
      </p:sp>
      <p:sp>
        <p:nvSpPr>
          <p:cNvPr id="33801" name="Text Box 10"/>
          <p:cNvSpPr txBox="1">
            <a:spLocks noChangeArrowheads="1"/>
          </p:cNvSpPr>
          <p:nvPr/>
        </p:nvSpPr>
        <p:spPr bwMode="auto">
          <a:xfrm>
            <a:off x="1447800" y="5241925"/>
            <a:ext cx="2286000" cy="1616075"/>
          </a:xfrm>
          <a:prstGeom prst="rect">
            <a:avLst/>
          </a:prstGeom>
          <a:noFill/>
          <a:ln w="9525">
            <a:noFill/>
            <a:miter lim="800000"/>
            <a:headEnd/>
            <a:tailEnd/>
          </a:ln>
        </p:spPr>
        <p:txBody>
          <a:bodyPr>
            <a:spAutoFit/>
          </a:bodyPr>
          <a:lstStyle/>
          <a:p>
            <a:pPr eaLnBrk="0" hangingPunct="0">
              <a:spcBef>
                <a:spcPct val="50000"/>
              </a:spcBef>
            </a:pPr>
            <a:r>
              <a:rPr lang="en-US" sz="1000" b="1">
                <a:latin typeface="Arial" charset="0"/>
                <a:cs typeface="Arial" charset="0"/>
              </a:rPr>
              <a:t>Transport:</a:t>
            </a:r>
          </a:p>
          <a:p>
            <a:pPr eaLnBrk="0" hangingPunct="0">
              <a:spcBef>
                <a:spcPct val="50000"/>
              </a:spcBef>
              <a:buFontTx/>
              <a:buChar char="•"/>
            </a:pPr>
            <a:r>
              <a:rPr lang="en-US" sz="1000">
                <a:latin typeface="Arial" charset="0"/>
                <a:cs typeface="Arial" charset="0"/>
              </a:rPr>
              <a:t>Road Freight Companies</a:t>
            </a:r>
          </a:p>
          <a:p>
            <a:pPr eaLnBrk="0" hangingPunct="0">
              <a:spcBef>
                <a:spcPct val="50000"/>
              </a:spcBef>
              <a:buFontTx/>
              <a:buChar char="•"/>
            </a:pPr>
            <a:r>
              <a:rPr lang="en-US" sz="1000">
                <a:latin typeface="Arial" charset="0"/>
                <a:cs typeface="Arial" charset="0"/>
              </a:rPr>
              <a:t>Rail Freight Companies</a:t>
            </a:r>
          </a:p>
          <a:p>
            <a:pPr eaLnBrk="0" hangingPunct="0">
              <a:spcBef>
                <a:spcPct val="50000"/>
              </a:spcBef>
              <a:buFontTx/>
              <a:buChar char="•"/>
            </a:pPr>
            <a:r>
              <a:rPr lang="en-US" sz="1000">
                <a:latin typeface="Arial" charset="0"/>
                <a:cs typeface="Arial" charset="0"/>
              </a:rPr>
              <a:t>Freight Forwarders</a:t>
            </a:r>
          </a:p>
          <a:p>
            <a:pPr eaLnBrk="0" hangingPunct="0">
              <a:spcBef>
                <a:spcPct val="50000"/>
              </a:spcBef>
            </a:pPr>
            <a:endParaRPr lang="en-US" sz="1000"/>
          </a:p>
          <a:p>
            <a:pPr eaLnBrk="0" hangingPunct="0">
              <a:spcBef>
                <a:spcPct val="50000"/>
              </a:spcBef>
              <a:buFontTx/>
              <a:buChar char="•"/>
            </a:pPr>
            <a:endParaRPr lang="en-US" sz="1000"/>
          </a:p>
          <a:p>
            <a:pPr eaLnBrk="0" hangingPunct="0">
              <a:spcBef>
                <a:spcPct val="50000"/>
              </a:spcBef>
              <a:buFontTx/>
              <a:buChar char="•"/>
            </a:pPr>
            <a:endParaRPr lang="en-US" sz="1000"/>
          </a:p>
        </p:txBody>
      </p:sp>
      <p:sp>
        <p:nvSpPr>
          <p:cNvPr id="33802" name="Text Box 11"/>
          <p:cNvSpPr txBox="1">
            <a:spLocks noChangeArrowheads="1"/>
          </p:cNvSpPr>
          <p:nvPr/>
        </p:nvSpPr>
        <p:spPr bwMode="auto">
          <a:xfrm>
            <a:off x="228600" y="2667000"/>
            <a:ext cx="1981200" cy="1158875"/>
          </a:xfrm>
          <a:prstGeom prst="rect">
            <a:avLst/>
          </a:prstGeom>
          <a:noFill/>
          <a:ln w="9525">
            <a:noFill/>
            <a:miter lim="800000"/>
            <a:headEnd/>
            <a:tailEnd/>
          </a:ln>
        </p:spPr>
        <p:txBody>
          <a:bodyPr>
            <a:spAutoFit/>
          </a:bodyPr>
          <a:lstStyle/>
          <a:p>
            <a:pPr eaLnBrk="0" hangingPunct="0">
              <a:spcBef>
                <a:spcPct val="50000"/>
              </a:spcBef>
            </a:pPr>
            <a:r>
              <a:rPr lang="en-US" sz="1000" b="1">
                <a:latin typeface="Arial" charset="0"/>
                <a:cs typeface="Arial" charset="0"/>
              </a:rPr>
              <a:t>Air:</a:t>
            </a:r>
          </a:p>
          <a:p>
            <a:pPr eaLnBrk="0" hangingPunct="0">
              <a:spcBef>
                <a:spcPct val="50000"/>
              </a:spcBef>
              <a:buFontTx/>
              <a:buChar char="•"/>
            </a:pPr>
            <a:r>
              <a:rPr lang="en-US" sz="1000">
                <a:latin typeface="Arial" charset="0"/>
                <a:cs typeface="Arial" charset="0"/>
              </a:rPr>
              <a:t>National Airports</a:t>
            </a:r>
          </a:p>
          <a:p>
            <a:pPr eaLnBrk="0" hangingPunct="0">
              <a:spcBef>
                <a:spcPct val="50000"/>
              </a:spcBef>
              <a:buFontTx/>
              <a:buChar char="•"/>
            </a:pPr>
            <a:r>
              <a:rPr lang="en-US" sz="1000">
                <a:latin typeface="Arial" charset="0"/>
                <a:cs typeface="Arial" charset="0"/>
              </a:rPr>
              <a:t>National Airlines</a:t>
            </a:r>
          </a:p>
          <a:p>
            <a:pPr eaLnBrk="0" hangingPunct="0">
              <a:spcBef>
                <a:spcPct val="50000"/>
              </a:spcBef>
              <a:buFontTx/>
              <a:buChar char="•"/>
            </a:pPr>
            <a:r>
              <a:rPr lang="en-US" sz="1000">
                <a:latin typeface="Arial" charset="0"/>
                <a:cs typeface="Arial" charset="0"/>
              </a:rPr>
              <a:t>National CAA</a:t>
            </a:r>
          </a:p>
          <a:p>
            <a:pPr eaLnBrk="0" hangingPunct="0">
              <a:spcBef>
                <a:spcPct val="50000"/>
              </a:spcBef>
            </a:pPr>
            <a:endParaRPr lang="en-US" sz="1000"/>
          </a:p>
        </p:txBody>
      </p:sp>
      <p:sp>
        <p:nvSpPr>
          <p:cNvPr id="33803" name="Text Box 12"/>
          <p:cNvSpPr txBox="1">
            <a:spLocks noChangeArrowheads="1"/>
          </p:cNvSpPr>
          <p:nvPr/>
        </p:nvSpPr>
        <p:spPr bwMode="auto">
          <a:xfrm>
            <a:off x="228600" y="4038600"/>
            <a:ext cx="1981200" cy="930275"/>
          </a:xfrm>
          <a:prstGeom prst="rect">
            <a:avLst/>
          </a:prstGeom>
          <a:noFill/>
          <a:ln w="9525">
            <a:noFill/>
            <a:miter lim="800000"/>
            <a:headEnd/>
            <a:tailEnd/>
          </a:ln>
        </p:spPr>
        <p:txBody>
          <a:bodyPr>
            <a:spAutoFit/>
          </a:bodyPr>
          <a:lstStyle/>
          <a:p>
            <a:pPr eaLnBrk="0" hangingPunct="0">
              <a:spcBef>
                <a:spcPct val="50000"/>
              </a:spcBef>
            </a:pPr>
            <a:r>
              <a:rPr lang="en-US" sz="1000" b="1">
                <a:latin typeface="Arial" charset="0"/>
                <a:cs typeface="Arial" charset="0"/>
              </a:rPr>
              <a:t>Sea:</a:t>
            </a:r>
          </a:p>
          <a:p>
            <a:pPr eaLnBrk="0" hangingPunct="0">
              <a:spcBef>
                <a:spcPct val="50000"/>
              </a:spcBef>
              <a:buFontTx/>
              <a:buChar char="•"/>
            </a:pPr>
            <a:r>
              <a:rPr lang="en-US" sz="1000">
                <a:latin typeface="Arial" charset="0"/>
                <a:cs typeface="Arial" charset="0"/>
              </a:rPr>
              <a:t>National Ports</a:t>
            </a:r>
          </a:p>
          <a:p>
            <a:pPr eaLnBrk="0" hangingPunct="0">
              <a:spcBef>
                <a:spcPct val="50000"/>
              </a:spcBef>
              <a:buFontTx/>
              <a:buChar char="•"/>
            </a:pPr>
            <a:r>
              <a:rPr lang="en-US" sz="1000">
                <a:latin typeface="Arial" charset="0"/>
                <a:cs typeface="Arial" charset="0"/>
              </a:rPr>
              <a:t>National Shippers</a:t>
            </a:r>
          </a:p>
          <a:p>
            <a:pPr eaLnBrk="0" hangingPunct="0">
              <a:spcBef>
                <a:spcPct val="50000"/>
              </a:spcBef>
            </a:pPr>
            <a:endParaRPr lang="en-US" sz="1000">
              <a:latin typeface="Arial" charset="0"/>
              <a:cs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p:cNvSpPr>
          <p:nvPr>
            <p:ph type="title" idx="4294967295"/>
          </p:nvPr>
        </p:nvSpPr>
        <p:spPr>
          <a:xfrm>
            <a:off x="406400" y="230188"/>
            <a:ext cx="8229600" cy="1143000"/>
          </a:xfrm>
        </p:spPr>
        <p:txBody>
          <a:bodyPr/>
          <a:lstStyle/>
          <a:p>
            <a:r>
              <a:rPr lang="en-US" smtClean="0">
                <a:ea typeface="ＭＳ Ｐゴシック"/>
                <a:cs typeface="Arial" charset="0"/>
              </a:rPr>
              <a:t>IAEA Steering Committee Action Plan</a:t>
            </a:r>
          </a:p>
        </p:txBody>
      </p:sp>
      <p:graphicFrame>
        <p:nvGraphicFramePr>
          <p:cNvPr id="69658" name="Group 26"/>
          <p:cNvGraphicFramePr>
            <a:graphicFrameLocks noGrp="1"/>
          </p:cNvGraphicFramePr>
          <p:nvPr>
            <p:ph type="body" idx="4294967295"/>
          </p:nvPr>
        </p:nvGraphicFramePr>
        <p:xfrm>
          <a:off x="495300" y="1157288"/>
          <a:ext cx="8305800" cy="5150055"/>
        </p:xfrm>
        <a:graphic>
          <a:graphicData uri="http://schemas.openxmlformats.org/drawingml/2006/table">
            <a:tbl>
              <a:tblPr/>
              <a:tblGrid>
                <a:gridCol w="1993900"/>
                <a:gridCol w="6311900"/>
              </a:tblGrid>
              <a:tr h="1143000">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0E2B5D"/>
                          </a:solidFill>
                          <a:effectLst/>
                          <a:latin typeface="Arial" charset="0"/>
                          <a:ea typeface="ＭＳ Ｐゴシック"/>
                          <a:cs typeface="Arial" charset="0"/>
                        </a:rPr>
                        <a:t>Awareness</a:t>
                      </a:r>
                    </a:p>
                  </a:txBody>
                  <a:tcPr marL="91401" marR="91401" marT="45701" marB="457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5988" rtl="0" eaLnBrk="1" fontAlgn="base" latinLnBrk="0" hangingPunct="1">
                        <a:lnSpc>
                          <a:spcPct val="100000"/>
                        </a:lnSpc>
                        <a:spcBef>
                          <a:spcPct val="20000"/>
                        </a:spcBef>
                        <a:spcAft>
                          <a:spcPct val="0"/>
                        </a:spcAft>
                        <a:buClrTx/>
                        <a:buSzTx/>
                        <a:buFontTx/>
                        <a:buChar char="•"/>
                        <a:tabLst/>
                      </a:pPr>
                      <a:r>
                        <a:rPr kumimoji="0" lang="en-US" sz="1500" b="0" i="0" u="none" strike="noStrike" cap="none" normalizeH="0" baseline="0" smtClean="0">
                          <a:ln>
                            <a:noFill/>
                          </a:ln>
                          <a:solidFill>
                            <a:srgbClr val="0E2B5D"/>
                          </a:solidFill>
                          <a:effectLst/>
                          <a:latin typeface="Arial" charset="0"/>
                          <a:ea typeface="ＭＳ Ｐゴシック"/>
                          <a:cs typeface="Arial" charset="0"/>
                        </a:rPr>
                        <a:t> Institute a database to record all denials (all modes, all geographies)</a:t>
                      </a:r>
                    </a:p>
                    <a:p>
                      <a:pPr marL="0" marR="0" lvl="0" indent="0" algn="l" defTabSz="915988" rtl="0" eaLnBrk="1" fontAlgn="base" latinLnBrk="0" hangingPunct="1">
                        <a:lnSpc>
                          <a:spcPct val="100000"/>
                        </a:lnSpc>
                        <a:spcBef>
                          <a:spcPct val="20000"/>
                        </a:spcBef>
                        <a:spcAft>
                          <a:spcPct val="0"/>
                        </a:spcAft>
                        <a:buClrTx/>
                        <a:buSzTx/>
                        <a:buFontTx/>
                        <a:buChar char="•"/>
                        <a:tabLst/>
                      </a:pPr>
                      <a:r>
                        <a:rPr kumimoji="0" lang="en-US" sz="1500" b="0" i="0" u="none" strike="noStrike" cap="none" normalizeH="0" baseline="0" smtClean="0">
                          <a:ln>
                            <a:noFill/>
                          </a:ln>
                          <a:solidFill>
                            <a:srgbClr val="0E2B5D"/>
                          </a:solidFill>
                          <a:effectLst/>
                          <a:latin typeface="Arial" charset="0"/>
                          <a:ea typeface="ＭＳ Ｐゴシック"/>
                          <a:cs typeface="Arial" charset="0"/>
                        </a:rPr>
                        <a:t> Access data, define root cause of denials, establish action plan to resolve</a:t>
                      </a:r>
                    </a:p>
                    <a:p>
                      <a:pPr marL="0" marR="0" lvl="0" indent="0" algn="l" defTabSz="915988" rtl="0" eaLnBrk="1" fontAlgn="base" latinLnBrk="0" hangingPunct="1">
                        <a:lnSpc>
                          <a:spcPct val="100000"/>
                        </a:lnSpc>
                        <a:spcBef>
                          <a:spcPct val="20000"/>
                        </a:spcBef>
                        <a:spcAft>
                          <a:spcPct val="0"/>
                        </a:spcAft>
                        <a:buClrTx/>
                        <a:buSzTx/>
                        <a:buFontTx/>
                        <a:buChar char="•"/>
                        <a:tabLst/>
                      </a:pPr>
                      <a:r>
                        <a:rPr kumimoji="0" lang="en-US" sz="1500" b="0" i="0" u="none" strike="noStrike" cap="none" normalizeH="0" baseline="0" smtClean="0">
                          <a:ln>
                            <a:noFill/>
                          </a:ln>
                          <a:solidFill>
                            <a:srgbClr val="0E2B5D"/>
                          </a:solidFill>
                          <a:effectLst/>
                          <a:latin typeface="Arial" charset="0"/>
                          <a:ea typeface="ＭＳ Ｐゴシック"/>
                          <a:cs typeface="Arial" charset="0"/>
                        </a:rPr>
                        <a:t>Educate all parties involved of the very rigorous standards in place regarding transportation</a:t>
                      </a:r>
                    </a:p>
                  </a:txBody>
                  <a:tcPr marL="91401" marR="91401"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5663">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0E2B5D"/>
                          </a:solidFill>
                          <a:effectLst/>
                          <a:latin typeface="Arial" charset="0"/>
                          <a:ea typeface="ＭＳ Ｐゴシック"/>
                          <a:cs typeface="Arial" charset="0"/>
                        </a:rPr>
                        <a:t>Training</a:t>
                      </a:r>
                    </a:p>
                  </a:txBody>
                  <a:tcPr marL="91401" marR="91401" marT="45701" marB="457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14300" marR="0" lvl="0" indent="-114300" algn="l" defTabSz="915988" rtl="0" eaLnBrk="1" fontAlgn="base" latinLnBrk="0" hangingPunct="1">
                        <a:lnSpc>
                          <a:spcPct val="100000"/>
                        </a:lnSpc>
                        <a:spcBef>
                          <a:spcPct val="20000"/>
                        </a:spcBef>
                        <a:spcAft>
                          <a:spcPct val="0"/>
                        </a:spcAft>
                        <a:buClrTx/>
                        <a:buSzTx/>
                        <a:buFontTx/>
                        <a:buChar char="•"/>
                        <a:tabLst/>
                      </a:pPr>
                      <a:r>
                        <a:rPr kumimoji="0" lang="en-US" sz="1500" b="0" i="0" u="none" strike="noStrike" cap="none" normalizeH="0" baseline="0" smtClean="0">
                          <a:ln>
                            <a:noFill/>
                          </a:ln>
                          <a:solidFill>
                            <a:srgbClr val="0E2B5D"/>
                          </a:solidFill>
                          <a:effectLst/>
                          <a:latin typeface="Arial" charset="0"/>
                          <a:ea typeface="ＭＳ Ｐゴシック"/>
                          <a:cs typeface="Arial" charset="0"/>
                        </a:rPr>
                        <a:t> Improve awareness and understanding of transportation supply chain and stakeholders regarding transport safety regulations and experience</a:t>
                      </a:r>
                    </a:p>
                    <a:p>
                      <a:pPr marL="114300" marR="0" lvl="0" indent="-114300" algn="l" defTabSz="915988" rtl="0" eaLnBrk="1" fontAlgn="base" latinLnBrk="0" hangingPunct="1">
                        <a:lnSpc>
                          <a:spcPct val="100000"/>
                        </a:lnSpc>
                        <a:spcBef>
                          <a:spcPct val="20000"/>
                        </a:spcBef>
                        <a:spcAft>
                          <a:spcPct val="0"/>
                        </a:spcAft>
                        <a:buClrTx/>
                        <a:buSzTx/>
                        <a:buFontTx/>
                        <a:buChar char="•"/>
                        <a:tabLst/>
                      </a:pPr>
                      <a:r>
                        <a:rPr kumimoji="0" lang="en-US" sz="1500" b="0" i="0" u="none" strike="noStrike" cap="none" normalizeH="0" baseline="0" smtClean="0">
                          <a:ln>
                            <a:noFill/>
                          </a:ln>
                          <a:solidFill>
                            <a:srgbClr val="0E2B5D"/>
                          </a:solidFill>
                          <a:effectLst/>
                          <a:latin typeface="Arial" charset="0"/>
                          <a:ea typeface="ＭＳ Ｐゴシック"/>
                          <a:cs typeface="Arial" charset="0"/>
                        </a:rPr>
                        <a:t> e-learning package</a:t>
                      </a:r>
                    </a:p>
                  </a:txBody>
                  <a:tcPr marL="91401" marR="91401"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7538">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0E2B5D"/>
                          </a:solidFill>
                          <a:effectLst/>
                          <a:latin typeface="Arial" charset="0"/>
                          <a:ea typeface="ＭＳ Ｐゴシック"/>
                          <a:cs typeface="Arial" charset="0"/>
                        </a:rPr>
                        <a:t>Communication</a:t>
                      </a:r>
                    </a:p>
                  </a:txBody>
                  <a:tcPr marL="91401" marR="91401" marT="45701" marB="457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63500" marR="0" lvl="0" indent="-63500" algn="l" defTabSz="915988" rtl="0" eaLnBrk="1" fontAlgn="base" latinLnBrk="0" hangingPunct="1">
                        <a:lnSpc>
                          <a:spcPct val="100000"/>
                        </a:lnSpc>
                        <a:spcBef>
                          <a:spcPct val="20000"/>
                        </a:spcBef>
                        <a:spcAft>
                          <a:spcPct val="0"/>
                        </a:spcAft>
                        <a:buClrTx/>
                        <a:buSzTx/>
                        <a:buFontTx/>
                        <a:buChar char="•"/>
                        <a:tabLst/>
                      </a:pPr>
                      <a:r>
                        <a:rPr kumimoji="0" lang="en-US" sz="1500" b="0" i="0" u="none" strike="noStrike" cap="none" normalizeH="0" baseline="0" smtClean="0">
                          <a:ln>
                            <a:noFill/>
                          </a:ln>
                          <a:solidFill>
                            <a:srgbClr val="0E2B5D"/>
                          </a:solidFill>
                          <a:effectLst/>
                          <a:latin typeface="Arial" charset="0"/>
                          <a:ea typeface="ＭＳ Ｐゴシック"/>
                          <a:cs typeface="Arial" charset="0"/>
                        </a:rPr>
                        <a:t> Improve the integration and transparency between producers, shippers, users, carriers, authorities, regulators and the Public</a:t>
                      </a:r>
                    </a:p>
                  </a:txBody>
                  <a:tcPr marL="91401" marR="91401"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6763">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0E2B5D"/>
                          </a:solidFill>
                          <a:effectLst/>
                          <a:latin typeface="Arial" charset="0"/>
                          <a:ea typeface="ＭＳ Ｐゴシック"/>
                          <a:cs typeface="Arial" charset="0"/>
                        </a:rPr>
                        <a:t>Lobbying</a:t>
                      </a:r>
                    </a:p>
                  </a:txBody>
                  <a:tcPr marL="91401" marR="91401" marT="45701" marB="457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63500" marR="0" lvl="0" indent="-63500" algn="l" defTabSz="915988" rtl="0" eaLnBrk="1" fontAlgn="base" latinLnBrk="0" hangingPunct="1">
                        <a:lnSpc>
                          <a:spcPct val="100000"/>
                        </a:lnSpc>
                        <a:spcBef>
                          <a:spcPct val="20000"/>
                        </a:spcBef>
                        <a:spcAft>
                          <a:spcPct val="0"/>
                        </a:spcAft>
                        <a:buClrTx/>
                        <a:buSzTx/>
                        <a:buFontTx/>
                        <a:buChar char="•"/>
                        <a:tabLst/>
                      </a:pPr>
                      <a:r>
                        <a:rPr kumimoji="0" lang="en-US" sz="1500" b="0" i="0" u="none" strike="noStrike" cap="none" normalizeH="0" baseline="0" smtClean="0">
                          <a:ln>
                            <a:noFill/>
                          </a:ln>
                          <a:solidFill>
                            <a:srgbClr val="0E2B5D"/>
                          </a:solidFill>
                          <a:effectLst/>
                          <a:latin typeface="Arial" charset="0"/>
                          <a:ea typeface="ＭＳ Ｐゴシック"/>
                          <a:cs typeface="Arial" charset="0"/>
                        </a:rPr>
                        <a:t> For marketing, outreach, and promotion of industries shipping radioactive materials and for promoting a positive image regarding the use of these materials</a:t>
                      </a:r>
                    </a:p>
                  </a:txBody>
                  <a:tcPr marL="91401" marR="91401"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9913">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0E2B5D"/>
                          </a:solidFill>
                          <a:effectLst/>
                          <a:latin typeface="Arial" charset="0"/>
                          <a:ea typeface="ＭＳ Ｐゴシック"/>
                          <a:cs typeface="Arial" charset="0"/>
                        </a:rPr>
                        <a:t>Economics</a:t>
                      </a:r>
                    </a:p>
                  </a:txBody>
                  <a:tcPr marL="91401" marR="91401" marT="45701" marB="457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63500" marR="0" lvl="0" indent="-63500" algn="l" defTabSz="915988" rtl="0" eaLnBrk="1" fontAlgn="base" latinLnBrk="0" hangingPunct="1">
                        <a:lnSpc>
                          <a:spcPct val="100000"/>
                        </a:lnSpc>
                        <a:spcBef>
                          <a:spcPct val="20000"/>
                        </a:spcBef>
                        <a:spcAft>
                          <a:spcPct val="0"/>
                        </a:spcAft>
                        <a:buClrTx/>
                        <a:buSzTx/>
                        <a:buFontTx/>
                        <a:buChar char="•"/>
                        <a:tabLst/>
                      </a:pPr>
                      <a:r>
                        <a:rPr kumimoji="0" lang="en-US" sz="1500" b="0" i="0" u="none" strike="noStrike" cap="none" normalizeH="0" baseline="0" smtClean="0">
                          <a:ln>
                            <a:noFill/>
                          </a:ln>
                          <a:solidFill>
                            <a:srgbClr val="0E2B5D"/>
                          </a:solidFill>
                          <a:effectLst/>
                          <a:latin typeface="Arial" charset="0"/>
                          <a:ea typeface="ＭＳ Ｐゴシック"/>
                          <a:cs typeface="Arial" charset="0"/>
                        </a:rPr>
                        <a:t> Mitigate deleterious &amp; burdensome costs associated with shipping denials &amp; delays</a:t>
                      </a:r>
                    </a:p>
                  </a:txBody>
                  <a:tcPr marL="91401" marR="91401"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8038">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0E2B5D"/>
                          </a:solidFill>
                          <a:effectLst/>
                          <a:latin typeface="Arial" charset="0"/>
                          <a:ea typeface="ＭＳ Ｐゴシック"/>
                          <a:cs typeface="Arial" charset="0"/>
                        </a:rPr>
                        <a:t>Harmonization</a:t>
                      </a:r>
                    </a:p>
                  </a:txBody>
                  <a:tcPr marL="91401" marR="91401" marT="45701" marB="4570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63500" marR="0" lvl="0" indent="-63500" algn="l" defTabSz="915988" rtl="0" eaLnBrk="1" fontAlgn="base" latinLnBrk="0" hangingPunct="1">
                        <a:lnSpc>
                          <a:spcPct val="100000"/>
                        </a:lnSpc>
                        <a:spcBef>
                          <a:spcPct val="20000"/>
                        </a:spcBef>
                        <a:spcAft>
                          <a:spcPct val="0"/>
                        </a:spcAft>
                        <a:buClrTx/>
                        <a:buSzTx/>
                        <a:buFontTx/>
                        <a:buChar char="•"/>
                        <a:tabLst/>
                      </a:pPr>
                      <a:r>
                        <a:rPr kumimoji="0" lang="en-US" sz="1500" b="0" i="0" u="none" strike="noStrike" cap="none" normalizeH="0" baseline="0" smtClean="0">
                          <a:ln>
                            <a:noFill/>
                          </a:ln>
                          <a:solidFill>
                            <a:srgbClr val="0E2B5D"/>
                          </a:solidFill>
                          <a:effectLst/>
                          <a:latin typeface="Arial" charset="0"/>
                          <a:ea typeface="ＭＳ Ｐゴシック"/>
                          <a:cs typeface="Arial" charset="0"/>
                        </a:rPr>
                        <a:t> Of international and national regulations and standards, of Port and Port Authority requirements, of carrier requirements and of the process used to report denials of shipments</a:t>
                      </a:r>
                    </a:p>
                  </a:txBody>
                  <a:tcPr marL="91401" marR="91401"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p:cNvSpPr>
          <p:nvPr>
            <p:ph type="title" idx="4294967295"/>
          </p:nvPr>
        </p:nvSpPr>
        <p:spPr>
          <a:xfrm>
            <a:off x="165100" y="330200"/>
            <a:ext cx="8559800" cy="698500"/>
          </a:xfrm>
        </p:spPr>
        <p:txBody>
          <a:bodyPr/>
          <a:lstStyle/>
          <a:p>
            <a:r>
              <a:rPr lang="en-US" smtClean="0">
                <a:ea typeface="ＭＳ Ｐゴシック"/>
                <a:cs typeface="Arial" charset="0"/>
              </a:rPr>
              <a:t>Actions Underway</a:t>
            </a:r>
          </a:p>
        </p:txBody>
      </p:sp>
      <p:sp>
        <p:nvSpPr>
          <p:cNvPr id="41986" name="Rectangle 3"/>
          <p:cNvSpPr>
            <a:spLocks noGrp="1"/>
          </p:cNvSpPr>
          <p:nvPr>
            <p:ph type="body" idx="4294967295"/>
          </p:nvPr>
        </p:nvSpPr>
        <p:spPr>
          <a:xfrm>
            <a:off x="406400" y="1079500"/>
            <a:ext cx="8280400" cy="5346700"/>
          </a:xfrm>
        </p:spPr>
        <p:txBody>
          <a:bodyPr/>
          <a:lstStyle/>
          <a:p>
            <a:pPr>
              <a:lnSpc>
                <a:spcPct val="80000"/>
              </a:lnSpc>
              <a:buFont typeface="Wingdings" pitchFamily="2" charset="2"/>
              <a:buNone/>
            </a:pPr>
            <a:endParaRPr lang="en-US" sz="1800" dirty="0" smtClean="0">
              <a:ea typeface="ＭＳ Ｐゴシック"/>
              <a:cs typeface="Arial" charset="0"/>
            </a:endParaRPr>
          </a:p>
          <a:p>
            <a:pPr>
              <a:lnSpc>
                <a:spcPct val="80000"/>
              </a:lnSpc>
              <a:buFont typeface="Wingdings" pitchFamily="2" charset="2"/>
              <a:buChar char="Ø"/>
            </a:pPr>
            <a:r>
              <a:rPr lang="en-US" sz="1600" dirty="0" smtClean="0">
                <a:ea typeface="ＭＳ Ｐゴシック"/>
                <a:cs typeface="Arial" charset="0"/>
              </a:rPr>
              <a:t>New denials and delays brochure</a:t>
            </a:r>
          </a:p>
          <a:p>
            <a:pPr>
              <a:lnSpc>
                <a:spcPct val="80000"/>
              </a:lnSpc>
              <a:buNone/>
            </a:pPr>
            <a:endParaRPr lang="en-US" sz="1600" dirty="0" smtClean="0">
              <a:ea typeface="ＭＳ Ｐゴシック"/>
              <a:cs typeface="Arial" charset="0"/>
            </a:endParaRPr>
          </a:p>
          <a:p>
            <a:pPr>
              <a:lnSpc>
                <a:spcPct val="80000"/>
              </a:lnSpc>
              <a:buFont typeface="Wingdings" pitchFamily="2" charset="2"/>
              <a:buChar char="Ø"/>
            </a:pPr>
            <a:r>
              <a:rPr lang="en-US" sz="1600" dirty="0" smtClean="0">
                <a:ea typeface="ＭＳ Ｐゴシック"/>
                <a:cs typeface="Arial" charset="0"/>
              </a:rPr>
              <a:t>New website : </a:t>
            </a:r>
            <a:r>
              <a:rPr lang="en-US" sz="1600" dirty="0" smtClean="0">
                <a:ea typeface="ＭＳ Ｐゴシック"/>
                <a:cs typeface="Arial" charset="0"/>
                <a:hlinkClick r:id="rId3"/>
              </a:rPr>
              <a:t>http://goto.iaea.org/denialofshipment/</a:t>
            </a:r>
            <a:endParaRPr lang="en-US" sz="1600" dirty="0" smtClean="0">
              <a:ea typeface="ＭＳ Ｐゴシック"/>
              <a:cs typeface="Arial" charset="0"/>
            </a:endParaRPr>
          </a:p>
          <a:p>
            <a:pPr>
              <a:lnSpc>
                <a:spcPct val="80000"/>
              </a:lnSpc>
              <a:buNone/>
            </a:pPr>
            <a:endParaRPr lang="en-US" sz="1600" dirty="0" smtClean="0">
              <a:ea typeface="ＭＳ Ｐゴシック"/>
              <a:cs typeface="Arial" charset="0"/>
            </a:endParaRPr>
          </a:p>
          <a:p>
            <a:pPr>
              <a:lnSpc>
                <a:spcPct val="80000"/>
              </a:lnSpc>
              <a:buFont typeface="Wingdings" pitchFamily="2" charset="2"/>
              <a:buChar char="Ø"/>
            </a:pPr>
            <a:r>
              <a:rPr lang="en-US" sz="1600" dirty="0" smtClean="0">
                <a:ea typeface="ＭＳ Ｐゴシック"/>
                <a:cs typeface="Arial" charset="0"/>
              </a:rPr>
              <a:t>IAEA/regions consolidating a listing of regulations and differences in regulations impacting RAM transport from all Member States</a:t>
            </a:r>
          </a:p>
          <a:p>
            <a:pPr>
              <a:lnSpc>
                <a:spcPct val="80000"/>
              </a:lnSpc>
              <a:buNone/>
            </a:pPr>
            <a:endParaRPr lang="en-US" sz="1600" dirty="0" smtClean="0">
              <a:ea typeface="ＭＳ Ｐゴシック"/>
              <a:cs typeface="Arial" charset="0"/>
            </a:endParaRPr>
          </a:p>
          <a:p>
            <a:pPr>
              <a:lnSpc>
                <a:spcPct val="80000"/>
              </a:lnSpc>
              <a:buFont typeface="Wingdings" pitchFamily="2" charset="2"/>
              <a:buChar char="Ø"/>
            </a:pPr>
            <a:r>
              <a:rPr lang="en-US" sz="1600" dirty="0" smtClean="0">
                <a:ea typeface="ＭＳ Ｐゴシック"/>
                <a:cs typeface="Arial" charset="0"/>
              </a:rPr>
              <a:t>ISC challenging and educating authors of biased / inaccurate trade journal articles</a:t>
            </a:r>
          </a:p>
          <a:p>
            <a:pPr>
              <a:lnSpc>
                <a:spcPct val="80000"/>
              </a:lnSpc>
              <a:buFont typeface="Wingdings" pitchFamily="2" charset="2"/>
              <a:buChar char="Ø"/>
            </a:pPr>
            <a:endParaRPr lang="en-US" sz="1600" dirty="0" smtClean="0">
              <a:ea typeface="ＭＳ Ｐゴシック"/>
              <a:cs typeface="Arial" charset="0"/>
            </a:endParaRPr>
          </a:p>
          <a:p>
            <a:pPr>
              <a:lnSpc>
                <a:spcPct val="80000"/>
              </a:lnSpc>
              <a:buFont typeface="Wingdings" pitchFamily="2" charset="2"/>
              <a:buChar char="Ø"/>
            </a:pPr>
            <a:r>
              <a:rPr lang="en-US" sz="1600" dirty="0" smtClean="0">
                <a:ea typeface="ＭＳ Ｐゴシック"/>
                <a:cs typeface="Arial" charset="0"/>
              </a:rPr>
              <a:t>RC, IAEA, ISC communicating and meeting at Executive level with carrier, Port and related organizations which do not now carry RAM</a:t>
            </a:r>
          </a:p>
          <a:p>
            <a:pPr>
              <a:lnSpc>
                <a:spcPct val="80000"/>
              </a:lnSpc>
              <a:buFont typeface="Wingdings" pitchFamily="2" charset="2"/>
              <a:buChar char="Ø"/>
            </a:pPr>
            <a:endParaRPr lang="en-US" sz="1600" dirty="0" smtClean="0">
              <a:ea typeface="ＭＳ Ｐゴシック"/>
              <a:cs typeface="Arial" charset="0"/>
            </a:endParaRPr>
          </a:p>
          <a:p>
            <a:pPr>
              <a:lnSpc>
                <a:spcPct val="80000"/>
              </a:lnSpc>
              <a:buFont typeface="Wingdings" pitchFamily="2" charset="2"/>
              <a:buChar char="Ø"/>
            </a:pPr>
            <a:r>
              <a:rPr lang="en-US" sz="1600" dirty="0" smtClean="0">
                <a:ea typeface="ＭＳ Ｐゴシック"/>
                <a:cs typeface="Arial" charset="0"/>
              </a:rPr>
              <a:t>RAM with medical applications (i.e. Co-60) to be highlighted/utilized in bringing focus to denials in communication (video) strategy</a:t>
            </a:r>
          </a:p>
          <a:p>
            <a:pPr>
              <a:lnSpc>
                <a:spcPct val="80000"/>
              </a:lnSpc>
              <a:buFont typeface="Wingdings" pitchFamily="2" charset="2"/>
              <a:buChar char="Ø"/>
            </a:pPr>
            <a:endParaRPr lang="en-US" sz="1600" dirty="0" smtClean="0">
              <a:ea typeface="ＭＳ Ｐゴシック"/>
              <a:cs typeface="Arial" charset="0"/>
            </a:endParaRPr>
          </a:p>
          <a:p>
            <a:pPr>
              <a:lnSpc>
                <a:spcPct val="80000"/>
              </a:lnSpc>
              <a:buFont typeface="Wingdings" pitchFamily="2" charset="2"/>
              <a:buChar char="Ø"/>
            </a:pPr>
            <a:r>
              <a:rPr lang="en-US" sz="1600" dirty="0" smtClean="0">
                <a:ea typeface="ＭＳ Ｐゴシック"/>
                <a:cs typeface="Arial" charset="0"/>
              </a:rPr>
              <a:t>Integrating NGOs involved in shipping process (IAPH, ICS, ICHCA, etc.) into ISC</a:t>
            </a:r>
          </a:p>
          <a:p>
            <a:pPr>
              <a:lnSpc>
                <a:spcPct val="80000"/>
              </a:lnSpc>
              <a:buFont typeface="Wingdings" pitchFamily="2" charset="2"/>
              <a:buChar char="Ø"/>
            </a:pPr>
            <a:endParaRPr lang="en-US" sz="1600" dirty="0" smtClean="0">
              <a:ea typeface="ＭＳ Ｐゴシック"/>
              <a:cs typeface="Arial" charset="0"/>
            </a:endParaRPr>
          </a:p>
          <a:p>
            <a:pPr>
              <a:lnSpc>
                <a:spcPct val="80000"/>
              </a:lnSpc>
              <a:buFont typeface="Wingdings" pitchFamily="2" charset="2"/>
              <a:buChar char="Ø"/>
            </a:pPr>
            <a:r>
              <a:rPr lang="en-US" sz="1600" dirty="0" smtClean="0">
                <a:ea typeface="ＭＳ Ｐゴシック"/>
                <a:cs typeface="Arial" charset="0"/>
              </a:rPr>
              <a:t>IAEA/IMO integrating on communication strategy which will focus on both organizations’ general resolutions (communication at DG level)</a:t>
            </a:r>
          </a:p>
          <a:p>
            <a:pPr>
              <a:lnSpc>
                <a:spcPct val="80000"/>
              </a:lnSpc>
              <a:buFont typeface="Wingdings" pitchFamily="2" charset="2"/>
              <a:buChar char="Ø"/>
            </a:pPr>
            <a:endParaRPr lang="en-US" sz="1800" dirty="0" smtClean="0">
              <a:ea typeface="ＭＳ Ｐゴシック"/>
              <a:cs typeface="Arial" charset="0"/>
            </a:endParaRPr>
          </a:p>
          <a:p>
            <a:pPr>
              <a:lnSpc>
                <a:spcPct val="80000"/>
              </a:lnSpc>
              <a:buFont typeface="Wingdings" pitchFamily="2" charset="2"/>
              <a:buChar char="Ø"/>
            </a:pPr>
            <a:r>
              <a:rPr lang="en-US" sz="1600" dirty="0" smtClean="0">
                <a:ea typeface="ＭＳ Ｐゴシック"/>
                <a:cs typeface="Arial" charset="0"/>
              </a:rPr>
              <a:t>IAEA to use Technical Cooperation Agreements to help fund  ISC actions where required</a:t>
            </a:r>
          </a:p>
          <a:p>
            <a:pPr>
              <a:lnSpc>
                <a:spcPct val="80000"/>
              </a:lnSpc>
              <a:buFont typeface="Wingdings" pitchFamily="2" charset="2"/>
              <a:buChar char="Ø"/>
            </a:pPr>
            <a:endParaRPr lang="en-US" sz="1800" dirty="0" smtClean="0">
              <a:ea typeface="ＭＳ Ｐゴシック"/>
              <a:cs typeface="Arial" charset="0"/>
            </a:endParaRPr>
          </a:p>
          <a:p>
            <a:pPr>
              <a:lnSpc>
                <a:spcPct val="80000"/>
              </a:lnSpc>
              <a:buFont typeface="Wingdings" pitchFamily="2" charset="2"/>
              <a:buNone/>
            </a:pPr>
            <a:endParaRPr lang="en-US" sz="1800" dirty="0" smtClean="0">
              <a:ea typeface="ＭＳ Ｐゴシック"/>
              <a:cs typeface="Arial" charset="0"/>
            </a:endParaRPr>
          </a:p>
          <a:p>
            <a:pPr>
              <a:lnSpc>
                <a:spcPct val="80000"/>
              </a:lnSpc>
              <a:buFont typeface="Wingdings" pitchFamily="2" charset="2"/>
              <a:buChar char="Ø"/>
            </a:pPr>
            <a:endParaRPr lang="en-US" sz="1800" dirty="0" smtClean="0">
              <a:ea typeface="ＭＳ Ｐゴシック"/>
              <a:cs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AU" smtClean="0">
                <a:ea typeface="ＭＳ Ｐゴシック"/>
              </a:rPr>
              <a:t>Case Study: Brazil</a:t>
            </a:r>
          </a:p>
        </p:txBody>
      </p:sp>
      <p:sp>
        <p:nvSpPr>
          <p:cNvPr id="53251" name="Rectangle 3"/>
          <p:cNvSpPr>
            <a:spLocks noGrp="1" noChangeArrowheads="1"/>
          </p:cNvSpPr>
          <p:nvPr>
            <p:ph type="body" idx="1"/>
          </p:nvPr>
        </p:nvSpPr>
        <p:spPr>
          <a:xfrm>
            <a:off x="360363" y="965200"/>
            <a:ext cx="8204200" cy="5676900"/>
          </a:xfrm>
        </p:spPr>
        <p:txBody>
          <a:bodyPr/>
          <a:lstStyle/>
          <a:p>
            <a:r>
              <a:rPr lang="en-AU" sz="1600" dirty="0" smtClean="0">
                <a:ea typeface="ＭＳ Ｐゴシック"/>
              </a:rPr>
              <a:t>Transport of RAM by all modes formerly regulated by CNEN</a:t>
            </a:r>
          </a:p>
          <a:p>
            <a:pPr>
              <a:buNone/>
            </a:pPr>
            <a:endParaRPr lang="en-AU" sz="1600" dirty="0" smtClean="0">
              <a:ea typeface="ＭＳ Ｐゴシック"/>
            </a:endParaRPr>
          </a:p>
          <a:p>
            <a:r>
              <a:rPr lang="en-AU" sz="1600" dirty="0" smtClean="0">
                <a:ea typeface="ＭＳ Ｐゴシック"/>
              </a:rPr>
              <a:t>Pro : training and understanding high amongst producers and users of RAM</a:t>
            </a:r>
          </a:p>
          <a:p>
            <a:pPr>
              <a:buNone/>
            </a:pPr>
            <a:endParaRPr lang="en-AU" sz="1600" dirty="0" smtClean="0">
              <a:ea typeface="ＭＳ Ｐゴシック"/>
            </a:endParaRPr>
          </a:p>
          <a:p>
            <a:r>
              <a:rPr lang="en-AU" sz="1600" dirty="0" smtClean="0">
                <a:ea typeface="ＭＳ Ｐゴシック"/>
              </a:rPr>
              <a:t>Cons : handlers of RAM in transport lacked appropriate training</a:t>
            </a:r>
          </a:p>
          <a:p>
            <a:pPr>
              <a:buNone/>
            </a:pPr>
            <a:r>
              <a:rPr lang="en-AU" sz="1600" dirty="0" smtClean="0">
                <a:ea typeface="ＭＳ Ｐゴシック"/>
              </a:rPr>
              <a:t>              : lack of information on transport safety and security rules</a:t>
            </a:r>
          </a:p>
          <a:p>
            <a:pPr>
              <a:buNone/>
            </a:pPr>
            <a:r>
              <a:rPr lang="en-AU" sz="1600" dirty="0" smtClean="0">
                <a:ea typeface="ＭＳ Ｐゴシック"/>
              </a:rPr>
              <a:t>              : lack of information on general benefits of RAM in everyday life</a:t>
            </a:r>
          </a:p>
          <a:p>
            <a:pPr>
              <a:buNone/>
            </a:pPr>
            <a:endParaRPr lang="en-AU" sz="1600" dirty="0" smtClean="0">
              <a:ea typeface="ＭＳ Ｐゴシック"/>
            </a:endParaRPr>
          </a:p>
          <a:p>
            <a:r>
              <a:rPr lang="en-AU" sz="1600" dirty="0" smtClean="0">
                <a:ea typeface="ＭＳ Ｐゴシック"/>
              </a:rPr>
              <a:t>Result  : denial &amp; delay in shipping RAM by sea and through Port of Santos</a:t>
            </a:r>
          </a:p>
          <a:p>
            <a:pPr>
              <a:buNone/>
            </a:pPr>
            <a:endParaRPr lang="en-AU" sz="1600" dirty="0" smtClean="0">
              <a:ea typeface="ＭＳ Ｐゴシック"/>
            </a:endParaRPr>
          </a:p>
          <a:p>
            <a:r>
              <a:rPr lang="en-AU" sz="1600" dirty="0" smtClean="0">
                <a:ea typeface="ＭＳ Ｐゴシック"/>
              </a:rPr>
              <a:t>Actions : 1) communication strategy developed and implemented</a:t>
            </a:r>
          </a:p>
          <a:p>
            <a:pPr>
              <a:buNone/>
            </a:pPr>
            <a:r>
              <a:rPr lang="en-AU" sz="1600" dirty="0" smtClean="0">
                <a:ea typeface="ＭＳ Ｐゴシック"/>
              </a:rPr>
              <a:t>                   2)  topics : uses of nuclear energy and of RAM in industry / medicine</a:t>
            </a:r>
          </a:p>
          <a:p>
            <a:pPr>
              <a:buNone/>
            </a:pPr>
            <a:r>
              <a:rPr lang="en-AU" sz="1600" dirty="0" smtClean="0">
                <a:ea typeface="ＭＳ Ｐゴシック"/>
              </a:rPr>
              <a:t>                                   : fundamentals of radioactivity -  characteristics, dose, </a:t>
            </a:r>
          </a:p>
          <a:p>
            <a:pPr>
              <a:buNone/>
            </a:pPr>
            <a:r>
              <a:rPr lang="en-AU" sz="1600" dirty="0" smtClean="0">
                <a:ea typeface="ＭＳ Ｐゴシック"/>
              </a:rPr>
              <a:t>                                     biological effects, etc.</a:t>
            </a:r>
          </a:p>
          <a:p>
            <a:pPr>
              <a:buNone/>
            </a:pPr>
            <a:r>
              <a:rPr lang="en-AU" sz="1600" dirty="0" smtClean="0">
                <a:ea typeface="ＭＳ Ｐゴシック"/>
              </a:rPr>
              <a:t>                                   : regulations and regulatory organizations</a:t>
            </a:r>
          </a:p>
          <a:p>
            <a:pPr>
              <a:buNone/>
            </a:pPr>
            <a:endParaRPr lang="en-AU" sz="1600" dirty="0" smtClean="0">
              <a:ea typeface="ＭＳ Ｐゴシック"/>
            </a:endParaRPr>
          </a:p>
          <a:p>
            <a:r>
              <a:rPr lang="en-AU" sz="1600" dirty="0" smtClean="0">
                <a:ea typeface="ＭＳ Ｐゴシック"/>
              </a:rPr>
              <a:t>Result : issue of denial resolved at Port resulting in now routine movement of Co-60 </a:t>
            </a:r>
          </a:p>
          <a:p>
            <a:pPr>
              <a:buNone/>
            </a:pPr>
            <a:r>
              <a:rPr lang="en-AU" sz="1600" dirty="0" smtClean="0">
                <a:ea typeface="ＭＳ Ｐゴシック"/>
              </a:rPr>
              <a:t>                  through Port</a:t>
            </a:r>
          </a:p>
          <a:p>
            <a:pPr>
              <a:buNone/>
            </a:pPr>
            <a:r>
              <a:rPr lang="en-AU" sz="1600" dirty="0" smtClean="0">
                <a:ea typeface="ＭＳ Ｐゴシック"/>
              </a:rPr>
              <a:t>                : increased understanding and acceptance by handlers of RAM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AU" smtClean="0">
                <a:ea typeface="ＭＳ Ｐゴシック"/>
              </a:rPr>
              <a:t>Case Study: Australia</a:t>
            </a:r>
          </a:p>
        </p:txBody>
      </p:sp>
      <p:sp>
        <p:nvSpPr>
          <p:cNvPr id="54279" name="Rectangle 7"/>
          <p:cNvSpPr>
            <a:spLocks noChangeArrowheads="1"/>
          </p:cNvSpPr>
          <p:nvPr/>
        </p:nvSpPr>
        <p:spPr bwMode="auto">
          <a:xfrm>
            <a:off x="341313" y="1171575"/>
            <a:ext cx="8343900" cy="1096963"/>
          </a:xfrm>
          <a:prstGeom prst="rect">
            <a:avLst/>
          </a:prstGeom>
          <a:noFill/>
          <a:ln w="9525">
            <a:noFill/>
            <a:miter lim="800000"/>
            <a:headEnd/>
            <a:tailEnd/>
          </a:ln>
          <a:effectLst/>
        </p:spPr>
        <p:txBody>
          <a:bodyPr>
            <a:spAutoFit/>
          </a:bodyPr>
          <a:lstStyle/>
          <a:p>
            <a:pPr>
              <a:spcBef>
                <a:spcPct val="20000"/>
              </a:spcBef>
            </a:pPr>
            <a:r>
              <a:rPr lang="en-AU" sz="2200" dirty="0">
                <a:solidFill>
                  <a:srgbClr val="0E2B5D"/>
                </a:solidFill>
                <a:latin typeface="Arial" charset="0"/>
              </a:rPr>
              <a:t>The Uranium Council: an industry led forum with representatives from industry, government agencies from State and Commonwealth jurisdictions. </a:t>
            </a:r>
          </a:p>
        </p:txBody>
      </p:sp>
      <p:sp>
        <p:nvSpPr>
          <p:cNvPr id="54281" name="Rectangle 9"/>
          <p:cNvSpPr>
            <a:spLocks noChangeArrowheads="1"/>
          </p:cNvSpPr>
          <p:nvPr/>
        </p:nvSpPr>
        <p:spPr bwMode="auto">
          <a:xfrm>
            <a:off x="352425" y="2519363"/>
            <a:ext cx="8239125" cy="4062651"/>
          </a:xfrm>
          <a:prstGeom prst="rect">
            <a:avLst/>
          </a:prstGeom>
          <a:noFill/>
          <a:ln w="9525">
            <a:noFill/>
            <a:miter lim="800000"/>
            <a:headEnd/>
            <a:tailEnd/>
          </a:ln>
          <a:effectLst/>
        </p:spPr>
        <p:txBody>
          <a:bodyPr>
            <a:spAutoFit/>
          </a:bodyPr>
          <a:lstStyle/>
          <a:p>
            <a:pPr marL="271463" indent="-271463" eaLnBrk="0" hangingPunct="0">
              <a:buClr>
                <a:schemeClr val="hlink"/>
              </a:buClr>
              <a:buSzPct val="150000"/>
              <a:buFont typeface="Wingdings" pitchFamily="2" charset="2"/>
              <a:buChar char="Ø"/>
            </a:pPr>
            <a:r>
              <a:rPr lang="en-AU" sz="2000" dirty="0" smtClean="0">
                <a:solidFill>
                  <a:schemeClr val="accent2"/>
                </a:solidFill>
                <a:latin typeface="Arial" charset="0"/>
                <a:cs typeface="Arial" charset="0"/>
              </a:rPr>
              <a:t>Access </a:t>
            </a:r>
            <a:r>
              <a:rPr lang="en-AU" sz="2000" dirty="0">
                <a:solidFill>
                  <a:schemeClr val="accent2"/>
                </a:solidFill>
                <a:latin typeface="Arial" charset="0"/>
                <a:cs typeface="Arial" charset="0"/>
              </a:rPr>
              <a:t>to international routes for UOC shipment is fundamental to the Australian uranium industry. </a:t>
            </a:r>
          </a:p>
          <a:p>
            <a:pPr marL="271463" indent="-271463" eaLnBrk="0" hangingPunct="0">
              <a:buClr>
                <a:schemeClr val="hlink"/>
              </a:buClr>
              <a:buSzPct val="150000"/>
              <a:buFont typeface="Wingdings" pitchFamily="2" charset="2"/>
              <a:buChar char="Ø"/>
            </a:pPr>
            <a:r>
              <a:rPr lang="en-AU" sz="2000" dirty="0">
                <a:solidFill>
                  <a:schemeClr val="accent2"/>
                </a:solidFill>
                <a:latin typeface="Arial" charset="0"/>
                <a:cs typeface="Arial" charset="0"/>
              </a:rPr>
              <a:t>The Council’s Transport Working </a:t>
            </a:r>
            <a:r>
              <a:rPr lang="en-AU" sz="2000" dirty="0" smtClean="0">
                <a:solidFill>
                  <a:schemeClr val="accent2"/>
                </a:solidFill>
                <a:latin typeface="Arial" charset="0"/>
                <a:cs typeface="Arial" charset="0"/>
              </a:rPr>
              <a:t>Group:</a:t>
            </a:r>
          </a:p>
          <a:p>
            <a:pPr marL="728663" lvl="1" indent="-271463" eaLnBrk="0" hangingPunct="0">
              <a:buClr>
                <a:schemeClr val="hlink"/>
              </a:buClr>
              <a:buSzPct val="150000"/>
              <a:buFont typeface="Wingdings" pitchFamily="2" charset="2"/>
              <a:buChar char="Ø"/>
            </a:pPr>
            <a:r>
              <a:rPr lang="en-AU" sz="2000" dirty="0" smtClean="0">
                <a:solidFill>
                  <a:schemeClr val="accent2"/>
                </a:solidFill>
                <a:latin typeface="Arial" charset="0"/>
                <a:cs typeface="Arial" charset="0"/>
              </a:rPr>
              <a:t> addressing </a:t>
            </a:r>
            <a:r>
              <a:rPr lang="en-AU" sz="2000" dirty="0">
                <a:solidFill>
                  <a:schemeClr val="accent2"/>
                </a:solidFill>
                <a:latin typeface="Arial" charset="0"/>
                <a:cs typeface="Arial" charset="0"/>
              </a:rPr>
              <a:t>transportation </a:t>
            </a:r>
            <a:r>
              <a:rPr lang="en-AU" sz="2000" dirty="0" smtClean="0">
                <a:solidFill>
                  <a:schemeClr val="accent2"/>
                </a:solidFill>
                <a:latin typeface="Arial" charset="0"/>
                <a:cs typeface="Arial" charset="0"/>
              </a:rPr>
              <a:t>issues </a:t>
            </a:r>
            <a:r>
              <a:rPr lang="en-AU" sz="2000" dirty="0">
                <a:solidFill>
                  <a:schemeClr val="accent2"/>
                </a:solidFill>
                <a:latin typeface="Arial" charset="0"/>
                <a:cs typeface="Arial" charset="0"/>
              </a:rPr>
              <a:t>facing exporters at both </a:t>
            </a:r>
            <a:r>
              <a:rPr lang="en-AU" sz="2000" dirty="0" smtClean="0">
                <a:solidFill>
                  <a:schemeClr val="accent2"/>
                </a:solidFill>
                <a:latin typeface="Arial" charset="0"/>
                <a:cs typeface="Arial" charset="0"/>
              </a:rPr>
              <a:t>the national </a:t>
            </a:r>
            <a:r>
              <a:rPr lang="en-AU" sz="2000" dirty="0">
                <a:solidFill>
                  <a:schemeClr val="accent2"/>
                </a:solidFill>
                <a:latin typeface="Arial" charset="0"/>
                <a:cs typeface="Arial" charset="0"/>
              </a:rPr>
              <a:t>and international </a:t>
            </a:r>
            <a:r>
              <a:rPr lang="en-AU" sz="2000" dirty="0" smtClean="0">
                <a:solidFill>
                  <a:schemeClr val="accent2"/>
                </a:solidFill>
                <a:latin typeface="Arial" charset="0"/>
                <a:cs typeface="Arial" charset="0"/>
              </a:rPr>
              <a:t>level</a:t>
            </a:r>
            <a:r>
              <a:rPr lang="en-AU" sz="2000" dirty="0">
                <a:solidFill>
                  <a:schemeClr val="accent2"/>
                </a:solidFill>
                <a:latin typeface="Arial" charset="0"/>
                <a:cs typeface="Arial" charset="0"/>
              </a:rPr>
              <a:t>;</a:t>
            </a:r>
          </a:p>
          <a:p>
            <a:pPr marL="728663" lvl="1" indent="-271463" eaLnBrk="0" hangingPunct="0">
              <a:buClr>
                <a:schemeClr val="hlink"/>
              </a:buClr>
              <a:buSzPct val="150000"/>
              <a:buFont typeface="Wingdings" pitchFamily="2" charset="2"/>
              <a:buChar char="Ø"/>
            </a:pPr>
            <a:r>
              <a:rPr lang="en-AU" sz="2000" dirty="0" smtClean="0">
                <a:solidFill>
                  <a:schemeClr val="accent2"/>
                </a:solidFill>
                <a:latin typeface="Arial" charset="0"/>
                <a:cs typeface="Arial" charset="0"/>
              </a:rPr>
              <a:t> </a:t>
            </a:r>
            <a:r>
              <a:rPr lang="en-AU" sz="2000" dirty="0">
                <a:solidFill>
                  <a:schemeClr val="accent2"/>
                </a:solidFill>
                <a:latin typeface="Arial" charset="0"/>
                <a:cs typeface="Arial" charset="0"/>
              </a:rPr>
              <a:t>progressing a strategy to identify the current restrictions on uranium transport and reduce the burden faced by both existing and future uranium </a:t>
            </a:r>
            <a:r>
              <a:rPr lang="en-AU" sz="2000" dirty="0" smtClean="0">
                <a:solidFill>
                  <a:schemeClr val="accent2"/>
                </a:solidFill>
                <a:latin typeface="Arial" charset="0"/>
                <a:cs typeface="Arial" charset="0"/>
              </a:rPr>
              <a:t>exporters; and</a:t>
            </a:r>
            <a:endParaRPr lang="en-AU" sz="2000" dirty="0">
              <a:solidFill>
                <a:schemeClr val="accent2"/>
              </a:solidFill>
              <a:latin typeface="Arial" charset="0"/>
              <a:cs typeface="Arial" charset="0"/>
            </a:endParaRPr>
          </a:p>
          <a:p>
            <a:pPr marL="728663" lvl="1" indent="-271463" eaLnBrk="0" hangingPunct="0">
              <a:buClr>
                <a:schemeClr val="hlink"/>
              </a:buClr>
              <a:buSzPct val="150000"/>
              <a:buFont typeface="Wingdings" pitchFamily="2" charset="2"/>
              <a:buChar char="Ø"/>
            </a:pPr>
            <a:r>
              <a:rPr lang="en-AU" sz="2000" dirty="0">
                <a:solidFill>
                  <a:schemeClr val="accent2"/>
                </a:solidFill>
                <a:latin typeface="Arial" charset="0"/>
                <a:cs typeface="Arial" charset="0"/>
              </a:rPr>
              <a:t> </a:t>
            </a:r>
            <a:r>
              <a:rPr lang="en-AU" sz="2000" dirty="0" smtClean="0">
                <a:solidFill>
                  <a:schemeClr val="accent2"/>
                </a:solidFill>
                <a:latin typeface="Arial" charset="0"/>
                <a:cs typeface="Arial" charset="0"/>
              </a:rPr>
              <a:t>developing </a:t>
            </a:r>
            <a:r>
              <a:rPr lang="en-AU" sz="2000" dirty="0">
                <a:solidFill>
                  <a:schemeClr val="accent2"/>
                </a:solidFill>
                <a:latin typeface="Arial" charset="0"/>
                <a:cs typeface="Arial" charset="0"/>
              </a:rPr>
              <a:t>a suite of guidance documents to increase accessibility of information on UOC transportation. </a:t>
            </a:r>
          </a:p>
          <a:p>
            <a:pPr marL="271463" indent="-271463" eaLnBrk="0" hangingPunct="0">
              <a:buClr>
                <a:srgbClr val="FF9933"/>
              </a:buClr>
              <a:buSzPct val="150000"/>
              <a:buFontTx/>
              <a:buChar char="•"/>
            </a:pPr>
            <a:endParaRPr lang="en-AU" sz="1800" dirty="0">
              <a:solidFill>
                <a:schemeClr val="accent2"/>
              </a:solidFill>
              <a:latin typeface="Arial" charset="0"/>
              <a:cs typeface="Arial" charset="0"/>
            </a:endParaRPr>
          </a:p>
          <a:p>
            <a:pPr marL="271463" indent="-271463" eaLnBrk="0" hangingPunct="0">
              <a:buClr>
                <a:srgbClr val="FF9933"/>
              </a:buClr>
              <a:buSzPct val="150000"/>
              <a:buFontTx/>
              <a:buChar char="•"/>
            </a:pPr>
            <a:endParaRPr lang="en-AU" sz="2000" dirty="0">
              <a:latin typeface="Calibri" pitchFamily="34" charset="0"/>
            </a:endParaRPr>
          </a:p>
          <a:p>
            <a:pPr marL="271463" indent="-271463" eaLnBrk="0" hangingPunct="0">
              <a:buClr>
                <a:srgbClr val="FF9933"/>
              </a:buClr>
              <a:buSzPct val="150000"/>
              <a:buFontTx/>
              <a:buChar char="•"/>
            </a:pPr>
            <a:endParaRPr lang="en-AU" sz="2000" dirty="0">
              <a:latin typeface="Calibri"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p:cNvSpPr>
          <p:nvPr>
            <p:ph type="title" idx="4294967295"/>
          </p:nvPr>
        </p:nvSpPr>
        <p:spPr>
          <a:xfrm>
            <a:off x="304800" y="204788"/>
            <a:ext cx="8839200" cy="990600"/>
          </a:xfrm>
        </p:spPr>
        <p:txBody>
          <a:bodyPr/>
          <a:lstStyle/>
          <a:p>
            <a:r>
              <a:rPr lang="en-US" smtClean="0">
                <a:ea typeface="ＭＳ Ｐゴシック"/>
                <a:cs typeface="Arial" charset="0"/>
              </a:rPr>
              <a:t>Status</a:t>
            </a:r>
          </a:p>
        </p:txBody>
      </p:sp>
      <p:sp>
        <p:nvSpPr>
          <p:cNvPr id="44034" name="Rectangle 3"/>
          <p:cNvSpPr>
            <a:spLocks noGrp="1"/>
          </p:cNvSpPr>
          <p:nvPr>
            <p:ph type="body" idx="4294967295"/>
          </p:nvPr>
        </p:nvSpPr>
        <p:spPr>
          <a:xfrm>
            <a:off x="246063" y="1127125"/>
            <a:ext cx="8377237" cy="5540375"/>
          </a:xfrm>
        </p:spPr>
        <p:txBody>
          <a:bodyPr/>
          <a:lstStyle/>
          <a:p>
            <a:pPr>
              <a:lnSpc>
                <a:spcPct val="80000"/>
              </a:lnSpc>
              <a:buFont typeface="Wingdings" pitchFamily="2" charset="2"/>
              <a:buChar char="Ø"/>
            </a:pPr>
            <a:r>
              <a:rPr lang="en-US" sz="2000" dirty="0" smtClean="0">
                <a:ea typeface="ＭＳ Ｐゴシック"/>
                <a:cs typeface="Arial" charset="0"/>
              </a:rPr>
              <a:t>Positive in many areas</a:t>
            </a:r>
          </a:p>
          <a:p>
            <a:pPr>
              <a:lnSpc>
                <a:spcPct val="80000"/>
              </a:lnSpc>
              <a:buNone/>
            </a:pPr>
            <a:endParaRPr lang="en-US" sz="2000" dirty="0" smtClean="0">
              <a:ea typeface="ＭＳ Ｐゴシック"/>
              <a:cs typeface="Arial" charset="0"/>
            </a:endParaRPr>
          </a:p>
          <a:p>
            <a:pPr marL="1198563" lvl="3" indent="-280988">
              <a:lnSpc>
                <a:spcPct val="80000"/>
              </a:lnSpc>
              <a:spcBef>
                <a:spcPct val="20000"/>
              </a:spcBef>
              <a:buFont typeface="Wingdings" pitchFamily="2" charset="2"/>
              <a:buChar char="Ø"/>
            </a:pPr>
            <a:r>
              <a:rPr lang="en-US" sz="1400" dirty="0" smtClean="0">
                <a:solidFill>
                  <a:schemeClr val="accent2"/>
                </a:solidFill>
                <a:ea typeface="ＭＳ Ｐゴシック"/>
                <a:cs typeface="Arial" charset="0"/>
              </a:rPr>
              <a:t>New carriers (air &amp; marine) now carrying RAM (ZIM, Evergreen, KLM, etc.)</a:t>
            </a:r>
          </a:p>
          <a:p>
            <a:pPr marL="1198563" lvl="3" indent="-280988">
              <a:lnSpc>
                <a:spcPct val="80000"/>
              </a:lnSpc>
              <a:spcBef>
                <a:spcPct val="20000"/>
              </a:spcBef>
              <a:buFont typeface="Wingdings" pitchFamily="2" charset="2"/>
              <a:buChar char="Ø"/>
            </a:pPr>
            <a:endParaRPr lang="en-US" sz="1400" dirty="0" smtClean="0">
              <a:solidFill>
                <a:schemeClr val="accent2"/>
              </a:solidFill>
              <a:ea typeface="ＭＳ Ｐゴシック"/>
              <a:cs typeface="Arial" charset="0"/>
            </a:endParaRPr>
          </a:p>
          <a:p>
            <a:pPr marL="1198563" lvl="3" indent="-280988">
              <a:lnSpc>
                <a:spcPct val="80000"/>
              </a:lnSpc>
              <a:spcBef>
                <a:spcPct val="20000"/>
              </a:spcBef>
              <a:buFont typeface="Wingdings" pitchFamily="2" charset="2"/>
              <a:buChar char="Ø"/>
            </a:pPr>
            <a:r>
              <a:rPr lang="en-US" sz="1400" dirty="0" smtClean="0">
                <a:solidFill>
                  <a:schemeClr val="accent2"/>
                </a:solidFill>
                <a:ea typeface="ＭＳ Ｐゴシック"/>
                <a:cs typeface="Arial" charset="0"/>
              </a:rPr>
              <a:t>UN focus on denials issue at highest levels (GC at IAEA, FAL at IMO, ICAO)</a:t>
            </a:r>
          </a:p>
          <a:p>
            <a:pPr marL="1198563" lvl="3" indent="-280988">
              <a:lnSpc>
                <a:spcPct val="80000"/>
              </a:lnSpc>
              <a:spcBef>
                <a:spcPct val="20000"/>
              </a:spcBef>
              <a:buFont typeface="Wingdings" pitchFamily="2" charset="2"/>
              <a:buChar char="Ø"/>
            </a:pPr>
            <a:endParaRPr lang="en-US" sz="1400" dirty="0" smtClean="0">
              <a:solidFill>
                <a:schemeClr val="accent2"/>
              </a:solidFill>
              <a:ea typeface="ＭＳ Ｐゴシック"/>
              <a:cs typeface="Arial" charset="0"/>
            </a:endParaRPr>
          </a:p>
          <a:p>
            <a:pPr marL="1198563" lvl="3" indent="-280988">
              <a:lnSpc>
                <a:spcPct val="80000"/>
              </a:lnSpc>
              <a:spcBef>
                <a:spcPct val="20000"/>
              </a:spcBef>
              <a:buFont typeface="Wingdings" pitchFamily="2" charset="2"/>
              <a:buChar char="Ø"/>
            </a:pPr>
            <a:r>
              <a:rPr lang="en-US" sz="1400" dirty="0" smtClean="0">
                <a:solidFill>
                  <a:schemeClr val="accent2"/>
                </a:solidFill>
                <a:ea typeface="ＭＳ Ｐゴシック"/>
                <a:cs typeface="Arial" charset="0"/>
              </a:rPr>
              <a:t>Increased interest in denials at national &amp; regional levels</a:t>
            </a:r>
          </a:p>
          <a:p>
            <a:pPr marL="1198563" lvl="3" indent="-280988">
              <a:lnSpc>
                <a:spcPct val="80000"/>
              </a:lnSpc>
              <a:spcBef>
                <a:spcPct val="20000"/>
              </a:spcBef>
              <a:buFont typeface="Wingdings" pitchFamily="2" charset="2"/>
              <a:buChar char="Ø"/>
            </a:pPr>
            <a:endParaRPr lang="en-US" sz="1400" dirty="0" smtClean="0">
              <a:solidFill>
                <a:schemeClr val="accent2"/>
              </a:solidFill>
              <a:ea typeface="ＭＳ Ｐゴシック"/>
              <a:cs typeface="Arial" charset="0"/>
            </a:endParaRPr>
          </a:p>
          <a:p>
            <a:pPr marL="1198563" lvl="3" indent="-280988">
              <a:lnSpc>
                <a:spcPct val="80000"/>
              </a:lnSpc>
              <a:spcBef>
                <a:spcPct val="20000"/>
              </a:spcBef>
              <a:buFont typeface="Wingdings" pitchFamily="2" charset="2"/>
              <a:buChar char="Ø"/>
            </a:pPr>
            <a:r>
              <a:rPr lang="en-US" sz="1400" dirty="0" smtClean="0">
                <a:solidFill>
                  <a:schemeClr val="accent2"/>
                </a:solidFill>
                <a:ea typeface="ＭＳ Ｐゴシック"/>
                <a:cs typeface="Arial" charset="0"/>
              </a:rPr>
              <a:t>RAM with medical focus now a poster child (plans for video re. Co-60)</a:t>
            </a:r>
          </a:p>
          <a:p>
            <a:pPr marL="1198563" lvl="3" indent="-280988">
              <a:lnSpc>
                <a:spcPct val="80000"/>
              </a:lnSpc>
              <a:spcBef>
                <a:spcPct val="20000"/>
              </a:spcBef>
              <a:buFont typeface="Wingdings" pitchFamily="2" charset="2"/>
              <a:buChar char="Ø"/>
            </a:pPr>
            <a:endParaRPr lang="en-US" sz="1400" dirty="0" smtClean="0">
              <a:solidFill>
                <a:schemeClr val="accent2"/>
              </a:solidFill>
              <a:ea typeface="ＭＳ Ｐゴシック"/>
              <a:cs typeface="Arial" charset="0"/>
            </a:endParaRPr>
          </a:p>
          <a:p>
            <a:pPr marL="1198563" lvl="3" indent="-280988">
              <a:lnSpc>
                <a:spcPct val="80000"/>
              </a:lnSpc>
              <a:spcBef>
                <a:spcPct val="20000"/>
              </a:spcBef>
              <a:buFont typeface="Wingdings" pitchFamily="2" charset="2"/>
              <a:buChar char="Ø"/>
            </a:pPr>
            <a:r>
              <a:rPr lang="en-US" sz="1400" dirty="0" smtClean="0">
                <a:solidFill>
                  <a:schemeClr val="accent2"/>
                </a:solidFill>
                <a:ea typeface="ＭＳ Ｐゴシック"/>
                <a:cs typeface="Arial" charset="0"/>
              </a:rPr>
              <a:t>RN very active, creative and getting results</a:t>
            </a:r>
          </a:p>
          <a:p>
            <a:pPr marL="1198563" lvl="3" indent="-280988">
              <a:lnSpc>
                <a:spcPct val="80000"/>
              </a:lnSpc>
              <a:spcBef>
                <a:spcPct val="20000"/>
              </a:spcBef>
              <a:buFont typeface="Wingdings" pitchFamily="2" charset="2"/>
              <a:buChar char="Ø"/>
            </a:pPr>
            <a:endParaRPr lang="en-US" sz="1400" dirty="0" smtClean="0">
              <a:solidFill>
                <a:schemeClr val="accent2"/>
              </a:solidFill>
              <a:ea typeface="ＭＳ Ｐゴシック"/>
              <a:cs typeface="Arial" charset="0"/>
            </a:endParaRPr>
          </a:p>
          <a:p>
            <a:pPr marL="1198563" lvl="3" indent="-280988">
              <a:lnSpc>
                <a:spcPct val="80000"/>
              </a:lnSpc>
              <a:spcBef>
                <a:spcPct val="20000"/>
              </a:spcBef>
              <a:buFont typeface="Wingdings" pitchFamily="2" charset="2"/>
              <a:buChar char="Ø"/>
            </a:pPr>
            <a:r>
              <a:rPr lang="en-US" sz="1400" dirty="0" smtClean="0">
                <a:solidFill>
                  <a:schemeClr val="accent2"/>
                </a:solidFill>
                <a:ea typeface="ＭＳ Ｐゴシック"/>
                <a:cs typeface="Arial" charset="0"/>
              </a:rPr>
              <a:t>RAM transport reputation very positive amongst carriers moving it</a:t>
            </a:r>
          </a:p>
          <a:p>
            <a:pPr marL="1198563" lvl="3" indent="-280988">
              <a:lnSpc>
                <a:spcPct val="80000"/>
              </a:lnSpc>
              <a:spcBef>
                <a:spcPct val="20000"/>
              </a:spcBef>
              <a:buFont typeface="Wingdings" pitchFamily="2" charset="2"/>
              <a:buChar char="Ø"/>
            </a:pPr>
            <a:endParaRPr lang="en-US" sz="1400" dirty="0" smtClean="0">
              <a:solidFill>
                <a:schemeClr val="accent2"/>
              </a:solidFill>
              <a:ea typeface="ＭＳ Ｐゴシック"/>
              <a:cs typeface="Arial" charset="0"/>
            </a:endParaRPr>
          </a:p>
          <a:p>
            <a:pPr marL="1198563" lvl="3" indent="-280988">
              <a:lnSpc>
                <a:spcPct val="80000"/>
              </a:lnSpc>
              <a:spcBef>
                <a:spcPct val="20000"/>
              </a:spcBef>
              <a:buFont typeface="Wingdings" pitchFamily="2" charset="2"/>
              <a:buChar char="Ø"/>
            </a:pPr>
            <a:r>
              <a:rPr lang="en-US" sz="1400" dirty="0" smtClean="0">
                <a:solidFill>
                  <a:schemeClr val="accent2"/>
                </a:solidFill>
                <a:ea typeface="ＭＳ Ｐゴシック"/>
                <a:cs typeface="Arial" charset="0"/>
              </a:rPr>
              <a:t>Increasing number of marine and air carriers now competing for RAM business</a:t>
            </a:r>
          </a:p>
          <a:p>
            <a:pPr marL="684213" lvl="2" indent="-280988">
              <a:lnSpc>
                <a:spcPct val="80000"/>
              </a:lnSpc>
              <a:spcBef>
                <a:spcPct val="20000"/>
              </a:spcBef>
              <a:buNone/>
            </a:pPr>
            <a:endParaRPr lang="en-US" sz="1600" dirty="0" smtClean="0">
              <a:solidFill>
                <a:schemeClr val="accent2"/>
              </a:solidFill>
              <a:ea typeface="ＭＳ Ｐゴシック"/>
              <a:cs typeface="Arial" charset="0"/>
            </a:endParaRPr>
          </a:p>
          <a:p>
            <a:pPr marL="684213" lvl="2" indent="-280988">
              <a:lnSpc>
                <a:spcPct val="80000"/>
              </a:lnSpc>
              <a:spcBef>
                <a:spcPct val="20000"/>
              </a:spcBef>
              <a:buNone/>
            </a:pPr>
            <a:r>
              <a:rPr lang="en-US" sz="2000" dirty="0" smtClean="0">
                <a:solidFill>
                  <a:schemeClr val="accent2"/>
                </a:solidFill>
                <a:ea typeface="ＭＳ Ｐゴシック"/>
                <a:cs typeface="Arial" charset="0"/>
              </a:rPr>
              <a:t>Required actions :</a:t>
            </a:r>
          </a:p>
          <a:p>
            <a:pPr marL="684213" lvl="2" indent="-280988">
              <a:lnSpc>
                <a:spcPct val="80000"/>
              </a:lnSpc>
              <a:spcBef>
                <a:spcPct val="20000"/>
              </a:spcBef>
              <a:buNone/>
            </a:pPr>
            <a:endParaRPr lang="en-US" sz="1600" dirty="0" smtClean="0">
              <a:solidFill>
                <a:schemeClr val="accent2"/>
              </a:solidFill>
              <a:ea typeface="ＭＳ Ｐゴシック"/>
              <a:cs typeface="Arial" charset="0"/>
            </a:endParaRPr>
          </a:p>
          <a:p>
            <a:pPr marL="684213" lvl="2" indent="-280988">
              <a:lnSpc>
                <a:spcPct val="80000"/>
              </a:lnSpc>
              <a:spcBef>
                <a:spcPct val="20000"/>
              </a:spcBef>
              <a:buFont typeface="Wingdings" pitchFamily="2" charset="2"/>
              <a:buChar char="Ø"/>
            </a:pPr>
            <a:r>
              <a:rPr lang="en-US" sz="1400" dirty="0" smtClean="0">
                <a:solidFill>
                  <a:schemeClr val="accent2"/>
                </a:solidFill>
                <a:ea typeface="ＭＳ Ｐゴシック"/>
                <a:cs typeface="Arial" charset="0"/>
              </a:rPr>
              <a:t>Denial reports need to be submitted in timely manner via your NFP to IAEC/IMO/ICAO</a:t>
            </a:r>
          </a:p>
          <a:p>
            <a:pPr marL="684213" lvl="2" indent="-280988">
              <a:lnSpc>
                <a:spcPct val="80000"/>
              </a:lnSpc>
              <a:spcBef>
                <a:spcPct val="20000"/>
              </a:spcBef>
              <a:buNone/>
            </a:pPr>
            <a:endParaRPr lang="en-US" sz="1400" dirty="0" smtClean="0">
              <a:solidFill>
                <a:schemeClr val="accent2"/>
              </a:solidFill>
              <a:ea typeface="ＭＳ Ｐゴシック"/>
              <a:cs typeface="Arial" charset="0"/>
            </a:endParaRPr>
          </a:p>
          <a:p>
            <a:pPr marL="684213" lvl="2" indent="-280988">
              <a:lnSpc>
                <a:spcPct val="80000"/>
              </a:lnSpc>
              <a:spcBef>
                <a:spcPct val="20000"/>
              </a:spcBef>
              <a:buFont typeface="Wingdings" pitchFamily="2" charset="2"/>
              <a:buChar char="Ø"/>
            </a:pPr>
            <a:r>
              <a:rPr lang="en-US" sz="1400" dirty="0" smtClean="0">
                <a:solidFill>
                  <a:schemeClr val="accent2"/>
                </a:solidFill>
                <a:ea typeface="ＭＳ Ｐゴシック"/>
                <a:cs typeface="Arial" charset="0"/>
              </a:rPr>
              <a:t>Ongoing work required in some geographies</a:t>
            </a:r>
          </a:p>
          <a:p>
            <a:pPr marL="684213" lvl="2" indent="-280988">
              <a:lnSpc>
                <a:spcPct val="80000"/>
              </a:lnSpc>
              <a:spcBef>
                <a:spcPct val="20000"/>
              </a:spcBef>
              <a:buFont typeface="Wingdings" pitchFamily="2" charset="2"/>
              <a:buChar char="Ø"/>
            </a:pPr>
            <a:endParaRPr lang="en-US" sz="1400" dirty="0" smtClean="0">
              <a:solidFill>
                <a:schemeClr val="accent2"/>
              </a:solidFill>
              <a:ea typeface="ＭＳ Ｐゴシック"/>
              <a:cs typeface="Arial" charset="0"/>
            </a:endParaRPr>
          </a:p>
          <a:p>
            <a:pPr marL="684213" lvl="2" indent="-280988">
              <a:lnSpc>
                <a:spcPct val="80000"/>
              </a:lnSpc>
              <a:spcBef>
                <a:spcPct val="20000"/>
              </a:spcBef>
              <a:buFont typeface="Wingdings" pitchFamily="2" charset="2"/>
              <a:buChar char="Ø"/>
            </a:pPr>
            <a:r>
              <a:rPr lang="en-US" sz="1400" dirty="0" smtClean="0">
                <a:solidFill>
                  <a:schemeClr val="accent2"/>
                </a:solidFill>
                <a:ea typeface="ＭＳ Ｐゴシック"/>
                <a:cs typeface="Arial" charset="0"/>
              </a:rPr>
              <a:t>Industry - know who your NFP and RC is, talk with them regarding  your issues</a:t>
            </a:r>
          </a:p>
          <a:p>
            <a:pPr marL="684213" lvl="2" indent="-280988">
              <a:lnSpc>
                <a:spcPct val="80000"/>
              </a:lnSpc>
              <a:spcBef>
                <a:spcPct val="20000"/>
              </a:spcBef>
              <a:buNone/>
            </a:pPr>
            <a:r>
              <a:rPr lang="en-US" sz="1400" dirty="0" smtClean="0">
                <a:solidFill>
                  <a:schemeClr val="accent2"/>
                </a:solidFill>
                <a:ea typeface="ＭＳ Ｐゴシック"/>
                <a:cs typeface="Arial" charset="0"/>
              </a:rPr>
              <a:t>     Government – put in place a NFP if not already done, and support their role</a:t>
            </a:r>
          </a:p>
          <a:p>
            <a:pPr marL="684213" lvl="2" indent="-280988">
              <a:lnSpc>
                <a:spcPct val="80000"/>
              </a:lnSpc>
              <a:spcBef>
                <a:spcPct val="20000"/>
              </a:spcBef>
              <a:buFontTx/>
              <a:buNone/>
            </a:pPr>
            <a:endParaRPr lang="en-US" sz="1600" dirty="0" smtClean="0">
              <a:solidFill>
                <a:schemeClr val="accent2"/>
              </a:solidFill>
              <a:ea typeface="ＭＳ Ｐゴシック"/>
              <a:cs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p:cNvSpPr>
          <p:nvPr>
            <p:ph type="title" idx="4294967295"/>
          </p:nvPr>
        </p:nvSpPr>
        <p:spPr>
          <a:xfrm>
            <a:off x="457200" y="0"/>
            <a:ext cx="8229600" cy="1143000"/>
          </a:xfrm>
        </p:spPr>
        <p:txBody>
          <a:bodyPr/>
          <a:lstStyle/>
          <a:p>
            <a:r>
              <a:rPr lang="en-GB" smtClean="0">
                <a:ea typeface="ＭＳ Ｐゴシック"/>
                <a:cs typeface="Arial" charset="0"/>
              </a:rPr>
              <a:t>The Future </a:t>
            </a:r>
          </a:p>
        </p:txBody>
      </p:sp>
      <p:sp>
        <p:nvSpPr>
          <p:cNvPr id="71683" name="Rectangle 3"/>
          <p:cNvSpPr>
            <a:spLocks noGrp="1"/>
          </p:cNvSpPr>
          <p:nvPr>
            <p:ph type="body" idx="4294967295"/>
          </p:nvPr>
        </p:nvSpPr>
        <p:spPr>
          <a:xfrm>
            <a:off x="266700" y="1638300"/>
            <a:ext cx="8509000" cy="4902200"/>
          </a:xfrm>
        </p:spPr>
        <p:txBody>
          <a:bodyPr/>
          <a:lstStyle/>
          <a:p>
            <a:pPr>
              <a:lnSpc>
                <a:spcPct val="80000"/>
              </a:lnSpc>
              <a:buFont typeface="Wingdings" pitchFamily="2" charset="2"/>
              <a:buChar char="Ø"/>
              <a:defRPr/>
            </a:pPr>
            <a:r>
              <a:rPr lang="en-GB" sz="2000" dirty="0" smtClean="0">
                <a:latin typeface="Arial" pitchFamily="34" charset="0"/>
                <a:cs typeface="Arial" pitchFamily="34" charset="0"/>
              </a:rPr>
              <a:t>The IAEA has set the target of reducing delays and denials </a:t>
            </a:r>
            <a:r>
              <a:rPr lang="en-GB" sz="2000" b="1" dirty="0" smtClean="0">
                <a:solidFill>
                  <a:schemeClr val="accent2">
                    <a:lumMod val="90000"/>
                    <a:lumOff val="10000"/>
                  </a:schemeClr>
                </a:solidFill>
                <a:latin typeface="Arial" pitchFamily="34" charset="0"/>
                <a:cs typeface="Arial" pitchFamily="34" charset="0"/>
              </a:rPr>
              <a:t>to</a:t>
            </a:r>
            <a:r>
              <a:rPr lang="en-GB" sz="2000" dirty="0" smtClean="0">
                <a:solidFill>
                  <a:schemeClr val="accent2">
                    <a:lumMod val="90000"/>
                    <a:lumOff val="10000"/>
                  </a:schemeClr>
                </a:solidFill>
                <a:latin typeface="Arial" pitchFamily="34" charset="0"/>
                <a:cs typeface="Arial" pitchFamily="34" charset="0"/>
              </a:rPr>
              <a:t> </a:t>
            </a:r>
            <a:r>
              <a:rPr lang="en-GB" sz="2000" b="1" dirty="0" smtClean="0">
                <a:solidFill>
                  <a:schemeClr val="accent2">
                    <a:lumMod val="90000"/>
                    <a:lumOff val="10000"/>
                  </a:schemeClr>
                </a:solidFill>
                <a:latin typeface="Arial" pitchFamily="34" charset="0"/>
                <a:cs typeface="Arial" pitchFamily="34" charset="0"/>
              </a:rPr>
              <a:t>an insignificant level </a:t>
            </a:r>
            <a:r>
              <a:rPr lang="en-GB" sz="2000" dirty="0" smtClean="0">
                <a:solidFill>
                  <a:schemeClr val="accent2">
                    <a:lumMod val="90000"/>
                    <a:lumOff val="10000"/>
                  </a:schemeClr>
                </a:solidFill>
                <a:latin typeface="Arial" pitchFamily="34" charset="0"/>
                <a:cs typeface="Arial" pitchFamily="34" charset="0"/>
              </a:rPr>
              <a:t>by 2013</a:t>
            </a:r>
          </a:p>
          <a:p>
            <a:pPr>
              <a:lnSpc>
                <a:spcPct val="80000"/>
              </a:lnSpc>
              <a:buFont typeface="Wingdings" pitchFamily="2" charset="2"/>
              <a:buChar char="Ø"/>
              <a:defRPr/>
            </a:pPr>
            <a:endParaRPr lang="en-GB" sz="2000" dirty="0" smtClean="0">
              <a:latin typeface="Arial" pitchFamily="34" charset="0"/>
              <a:cs typeface="Arial" pitchFamily="34" charset="0"/>
            </a:endParaRPr>
          </a:p>
          <a:p>
            <a:pPr>
              <a:lnSpc>
                <a:spcPct val="80000"/>
              </a:lnSpc>
              <a:buFont typeface="Wingdings" pitchFamily="2" charset="2"/>
              <a:buChar char="Ø"/>
              <a:defRPr/>
            </a:pPr>
            <a:r>
              <a:rPr lang="en-GB" sz="2000" dirty="0" smtClean="0">
                <a:latin typeface="Arial" pitchFamily="34" charset="0"/>
                <a:cs typeface="Arial" pitchFamily="34" charset="0"/>
              </a:rPr>
              <a:t>Action Plans in place and integrated at country, regional and international levels</a:t>
            </a:r>
          </a:p>
          <a:p>
            <a:pPr>
              <a:lnSpc>
                <a:spcPct val="80000"/>
              </a:lnSpc>
              <a:buFont typeface="Wingdings" pitchFamily="2" charset="2"/>
              <a:buChar char="Ø"/>
              <a:defRPr/>
            </a:pPr>
            <a:endParaRPr lang="en-GB" sz="2000" dirty="0" smtClean="0">
              <a:latin typeface="Arial" pitchFamily="34" charset="0"/>
              <a:cs typeface="Arial" pitchFamily="34" charset="0"/>
            </a:endParaRPr>
          </a:p>
          <a:p>
            <a:pPr>
              <a:lnSpc>
                <a:spcPct val="80000"/>
              </a:lnSpc>
              <a:buFont typeface="Wingdings" pitchFamily="2" charset="2"/>
              <a:buChar char="Ø"/>
              <a:defRPr/>
            </a:pPr>
            <a:r>
              <a:rPr lang="en-GB" sz="2000" dirty="0" smtClean="0">
                <a:latin typeface="Arial" pitchFamily="34" charset="0"/>
                <a:cs typeface="Arial" pitchFamily="34" charset="0"/>
              </a:rPr>
              <a:t>Momentum and resources increasing</a:t>
            </a:r>
          </a:p>
          <a:p>
            <a:pPr>
              <a:lnSpc>
                <a:spcPct val="80000"/>
              </a:lnSpc>
              <a:buFont typeface="Wingdings" pitchFamily="2" charset="2"/>
              <a:buChar char="Ø"/>
              <a:defRPr/>
            </a:pPr>
            <a:endParaRPr lang="en-GB" sz="2000" dirty="0" smtClean="0">
              <a:latin typeface="Arial" pitchFamily="34" charset="0"/>
              <a:cs typeface="Arial" pitchFamily="34" charset="0"/>
            </a:endParaRPr>
          </a:p>
          <a:p>
            <a:pPr>
              <a:lnSpc>
                <a:spcPct val="80000"/>
              </a:lnSpc>
              <a:buFont typeface="Wingdings" pitchFamily="2" charset="2"/>
              <a:buChar char="Ø"/>
              <a:defRPr/>
            </a:pPr>
            <a:r>
              <a:rPr lang="en-GB" sz="2000" dirty="0" smtClean="0">
                <a:latin typeface="Arial" pitchFamily="34" charset="0"/>
                <a:cs typeface="Arial" pitchFamily="34" charset="0"/>
              </a:rPr>
              <a:t>Increased education regarding denial issue and increasing reporting of denial to IMO / IAEA/ICAO  (No Report = No Denial) underway</a:t>
            </a:r>
          </a:p>
          <a:p>
            <a:pPr>
              <a:lnSpc>
                <a:spcPct val="80000"/>
              </a:lnSpc>
              <a:buFont typeface="Wingdings" pitchFamily="2" charset="2"/>
              <a:buChar char="Ø"/>
              <a:defRPr/>
            </a:pPr>
            <a:endParaRPr lang="en-GB" sz="2000" dirty="0" smtClean="0">
              <a:latin typeface="Arial" pitchFamily="34" charset="0"/>
              <a:cs typeface="Arial" pitchFamily="34" charset="0"/>
            </a:endParaRPr>
          </a:p>
          <a:p>
            <a:pPr>
              <a:lnSpc>
                <a:spcPct val="80000"/>
              </a:lnSpc>
              <a:buFont typeface="Wingdings" pitchFamily="2" charset="2"/>
              <a:buChar char="Ø"/>
              <a:defRPr/>
            </a:pPr>
            <a:r>
              <a:rPr lang="en-GB" sz="2000" i="1" dirty="0" smtClean="0">
                <a:latin typeface="Arial" pitchFamily="34" charset="0"/>
                <a:cs typeface="Arial" pitchFamily="34" charset="0"/>
              </a:rPr>
              <a:t>Turning Denials into Facilitation</a:t>
            </a:r>
          </a:p>
          <a:p>
            <a:pPr>
              <a:lnSpc>
                <a:spcPct val="80000"/>
              </a:lnSpc>
              <a:buFont typeface="Wingdings" pitchFamily="2" charset="2"/>
              <a:buChar char="Ø"/>
              <a:defRPr/>
            </a:pPr>
            <a:endParaRPr lang="en-GB" sz="2000" i="1" dirty="0" smtClean="0">
              <a:latin typeface="Arial" pitchFamily="34" charset="0"/>
              <a:cs typeface="Arial" pitchFamily="34" charset="0"/>
            </a:endParaRPr>
          </a:p>
          <a:p>
            <a:pPr>
              <a:lnSpc>
                <a:spcPct val="80000"/>
              </a:lnSpc>
              <a:buFont typeface="Wingdings" pitchFamily="2" charset="2"/>
              <a:buChar char="Ø"/>
              <a:defRPr/>
            </a:pPr>
            <a:r>
              <a:rPr lang="en-GB" sz="2000" dirty="0" smtClean="0">
                <a:latin typeface="Arial" pitchFamily="34" charset="0"/>
                <a:cs typeface="Arial" pitchFamily="34" charset="0"/>
              </a:rPr>
              <a:t>ISC Denials Website:</a:t>
            </a:r>
            <a:r>
              <a:rPr lang="en-GB" sz="2000" i="1" dirty="0" smtClean="0">
                <a:latin typeface="Arial" pitchFamily="34" charset="0"/>
                <a:cs typeface="Arial" pitchFamily="34" charset="0"/>
              </a:rPr>
              <a:t> </a:t>
            </a:r>
            <a:r>
              <a:rPr lang="en-GB" sz="2000" u="sng" dirty="0" smtClean="0">
                <a:latin typeface="Arial" pitchFamily="34" charset="0"/>
                <a:cs typeface="Arial" pitchFamily="34" charset="0"/>
                <a:hlinkClick r:id="rId3"/>
              </a:rPr>
              <a:t>http://goto.iaea.org/denialofshipment/</a:t>
            </a:r>
            <a:endParaRPr lang="en-GB" sz="2000" u="sng" dirty="0" smtClean="0">
              <a:latin typeface="Arial" pitchFamily="34" charset="0"/>
              <a:cs typeface="Arial" pitchFamily="34" charset="0"/>
            </a:endParaRPr>
          </a:p>
          <a:p>
            <a:pPr>
              <a:lnSpc>
                <a:spcPct val="80000"/>
              </a:lnSpc>
              <a:buFont typeface="Wingdings" pitchFamily="2" charset="2"/>
              <a:buChar char="Ø"/>
              <a:defRPr/>
            </a:pPr>
            <a:endParaRPr lang="en-GB" sz="2000" u="sng" dirty="0" smtClean="0">
              <a:latin typeface="Arial" pitchFamily="34" charset="0"/>
              <a:cs typeface="Arial" pitchFamily="34" charset="0"/>
            </a:endParaRPr>
          </a:p>
          <a:p>
            <a:pPr>
              <a:lnSpc>
                <a:spcPct val="80000"/>
              </a:lnSpc>
              <a:buFont typeface="Wingdings" pitchFamily="2" charset="2"/>
              <a:buNone/>
              <a:defRPr/>
            </a:pPr>
            <a:r>
              <a:rPr lang="en-GB" sz="2000" dirty="0" smtClean="0">
                <a:latin typeface="Calibri" pitchFamily="34" charset="0"/>
                <a:cs typeface="+mn-cs"/>
              </a:rPr>
              <a:t>      </a:t>
            </a:r>
            <a:endParaRPr lang="en-GB" sz="2000" i="1" dirty="0" smtClean="0">
              <a:latin typeface="Calibri" pitchFamily="34" charset="0"/>
              <a:cs typeface="+mn-cs"/>
            </a:endParaRPr>
          </a:p>
          <a:p>
            <a:pPr>
              <a:lnSpc>
                <a:spcPct val="80000"/>
              </a:lnSpc>
              <a:defRPr/>
            </a:pPr>
            <a:endParaRPr lang="en-GB" sz="2000" i="1" dirty="0" smtClean="0">
              <a:latin typeface="Calibri" pitchFamily="34" charset="0"/>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p:cNvSpPr>
          <p:nvPr>
            <p:ph type="title" idx="4294967295"/>
          </p:nvPr>
        </p:nvSpPr>
        <p:spPr>
          <a:xfrm>
            <a:off x="228600" y="0"/>
            <a:ext cx="8229600" cy="1143000"/>
          </a:xfrm>
        </p:spPr>
        <p:txBody>
          <a:bodyPr/>
          <a:lstStyle/>
          <a:p>
            <a:r>
              <a:rPr lang="en-US" b="1" smtClean="0">
                <a:ea typeface="ＭＳ Ｐゴシック"/>
                <a:cs typeface="Arial" charset="0"/>
              </a:rPr>
              <a:t>Conclusions</a:t>
            </a:r>
          </a:p>
        </p:txBody>
      </p:sp>
      <p:sp>
        <p:nvSpPr>
          <p:cNvPr id="48130" name="Rectangle 3"/>
          <p:cNvSpPr>
            <a:spLocks noGrp="1"/>
          </p:cNvSpPr>
          <p:nvPr>
            <p:ph type="body" idx="4294967295"/>
          </p:nvPr>
        </p:nvSpPr>
        <p:spPr>
          <a:xfrm>
            <a:off x="355600" y="1168400"/>
            <a:ext cx="8548688" cy="4389438"/>
          </a:xfrm>
        </p:spPr>
        <p:txBody>
          <a:bodyPr/>
          <a:lstStyle/>
          <a:p>
            <a:pPr>
              <a:lnSpc>
                <a:spcPct val="80000"/>
              </a:lnSpc>
              <a:buFont typeface="Wingdings" pitchFamily="2" charset="2"/>
              <a:buChar char="Ø"/>
            </a:pPr>
            <a:endParaRPr lang="en-US" sz="1800" dirty="0" smtClean="0">
              <a:ea typeface="ＭＳ Ｐゴシック"/>
              <a:cs typeface="Arial" charset="0"/>
            </a:endParaRPr>
          </a:p>
          <a:p>
            <a:pPr>
              <a:lnSpc>
                <a:spcPct val="80000"/>
              </a:lnSpc>
              <a:buFont typeface="Wingdings" pitchFamily="2" charset="2"/>
              <a:buChar char="Ø"/>
            </a:pPr>
            <a:r>
              <a:rPr lang="en-US" sz="1800" dirty="0" smtClean="0">
                <a:ea typeface="ＭＳ Ｐゴシック"/>
                <a:cs typeface="Arial" charset="0"/>
              </a:rPr>
              <a:t>Exemplary safety and security record</a:t>
            </a:r>
          </a:p>
          <a:p>
            <a:pPr>
              <a:lnSpc>
                <a:spcPct val="80000"/>
              </a:lnSpc>
              <a:buFont typeface="Wingdings" pitchFamily="2" charset="2"/>
              <a:buChar char="Ø"/>
            </a:pPr>
            <a:endParaRPr lang="en-US" sz="1800" dirty="0" smtClean="0">
              <a:ea typeface="ＭＳ Ｐゴシック"/>
              <a:cs typeface="Arial" charset="0"/>
            </a:endParaRPr>
          </a:p>
          <a:p>
            <a:pPr>
              <a:lnSpc>
                <a:spcPct val="80000"/>
              </a:lnSpc>
              <a:buFont typeface="Wingdings" pitchFamily="2" charset="2"/>
              <a:buChar char="Ø"/>
            </a:pPr>
            <a:r>
              <a:rPr lang="en-US" sz="1800" dirty="0" smtClean="0">
                <a:ea typeface="ＭＳ Ｐゴシック"/>
                <a:cs typeface="Arial" charset="0"/>
              </a:rPr>
              <a:t>RAM is very highly regulated from point of manufacture to point of use</a:t>
            </a:r>
          </a:p>
          <a:p>
            <a:pPr>
              <a:lnSpc>
                <a:spcPct val="80000"/>
              </a:lnSpc>
              <a:buFont typeface="Wingdings" pitchFamily="2" charset="2"/>
              <a:buChar char="Ø"/>
            </a:pPr>
            <a:endParaRPr lang="en-US" sz="1800" dirty="0" smtClean="0">
              <a:ea typeface="ＭＳ Ｐゴシック"/>
              <a:cs typeface="Arial" charset="0"/>
            </a:endParaRPr>
          </a:p>
          <a:p>
            <a:pPr>
              <a:lnSpc>
                <a:spcPct val="80000"/>
              </a:lnSpc>
              <a:buFont typeface="Wingdings" pitchFamily="2" charset="2"/>
              <a:buChar char="Ø"/>
            </a:pPr>
            <a:r>
              <a:rPr lang="en-US" sz="1800" dirty="0" smtClean="0">
                <a:ea typeface="ＭＳ Ｐゴシック"/>
                <a:cs typeface="Arial" charset="0"/>
              </a:rPr>
              <a:t>Supply chain is highly trained and </a:t>
            </a:r>
            <a:r>
              <a:rPr lang="en-US" sz="1800" dirty="0" err="1" smtClean="0">
                <a:ea typeface="ＭＳ Ｐゴシック"/>
                <a:cs typeface="Arial" charset="0"/>
              </a:rPr>
              <a:t>licenced</a:t>
            </a:r>
            <a:r>
              <a:rPr lang="en-US" sz="1800" dirty="0" smtClean="0">
                <a:ea typeface="ＭＳ Ｐゴシック"/>
                <a:cs typeface="Arial" charset="0"/>
              </a:rPr>
              <a:t> to carry Class 7</a:t>
            </a:r>
          </a:p>
          <a:p>
            <a:pPr>
              <a:lnSpc>
                <a:spcPct val="80000"/>
              </a:lnSpc>
              <a:buFont typeface="Wingdings" pitchFamily="2" charset="2"/>
              <a:buChar char="Ø"/>
            </a:pPr>
            <a:endParaRPr lang="en-US" sz="1800" dirty="0" smtClean="0">
              <a:ea typeface="ＭＳ Ｐゴシック"/>
              <a:cs typeface="Arial" charset="0"/>
            </a:endParaRPr>
          </a:p>
          <a:p>
            <a:pPr>
              <a:lnSpc>
                <a:spcPct val="80000"/>
              </a:lnSpc>
              <a:buFont typeface="Wingdings" pitchFamily="2" charset="2"/>
              <a:buChar char="Ø"/>
            </a:pPr>
            <a:r>
              <a:rPr lang="en-US" sz="1800" dirty="0" smtClean="0">
                <a:ea typeface="ＭＳ Ｐゴシック"/>
                <a:cs typeface="Arial" charset="0"/>
              </a:rPr>
              <a:t>Government and industry controls in transport and Customs clearance are stringent</a:t>
            </a:r>
          </a:p>
          <a:p>
            <a:pPr>
              <a:lnSpc>
                <a:spcPct val="80000"/>
              </a:lnSpc>
              <a:buFont typeface="Wingdings" pitchFamily="2" charset="2"/>
              <a:buChar char="Ø"/>
            </a:pPr>
            <a:endParaRPr lang="en-US" sz="1800" dirty="0" smtClean="0">
              <a:ea typeface="ＭＳ Ｐゴシック"/>
              <a:cs typeface="Arial" charset="0"/>
            </a:endParaRPr>
          </a:p>
          <a:p>
            <a:pPr>
              <a:lnSpc>
                <a:spcPct val="80000"/>
              </a:lnSpc>
              <a:buFont typeface="Wingdings" pitchFamily="2" charset="2"/>
              <a:buChar char="Ø"/>
            </a:pPr>
            <a:r>
              <a:rPr lang="en-US" sz="1800" dirty="0" smtClean="0">
                <a:ea typeface="ＭＳ Ｐゴシック"/>
                <a:cs typeface="Arial" charset="0"/>
              </a:rPr>
              <a:t>Time sensitive nature and end use of medical RAM products requires reliable, effective and efficient transportation and export / import processes</a:t>
            </a:r>
          </a:p>
          <a:p>
            <a:pPr>
              <a:lnSpc>
                <a:spcPct val="80000"/>
              </a:lnSpc>
              <a:buNone/>
            </a:pPr>
            <a:endParaRPr lang="en-US" sz="1800" dirty="0" smtClean="0">
              <a:ea typeface="ＭＳ Ｐゴシック"/>
              <a:cs typeface="Arial" charset="0"/>
            </a:endParaRPr>
          </a:p>
          <a:p>
            <a:pPr>
              <a:lnSpc>
                <a:spcPct val="80000"/>
              </a:lnSpc>
              <a:buFont typeface="Wingdings" pitchFamily="2" charset="2"/>
              <a:buChar char="Ø"/>
            </a:pPr>
            <a:r>
              <a:rPr lang="en-US" sz="1800" dirty="0" smtClean="0">
                <a:ea typeface="ＭＳ Ｐゴシック"/>
                <a:cs typeface="Arial" charset="0"/>
              </a:rPr>
              <a:t>Denials and delays of RAM transport continue and must be resolved, with focus on carriers, Ports and Member States </a:t>
            </a:r>
          </a:p>
          <a:p>
            <a:pPr>
              <a:lnSpc>
                <a:spcPct val="80000"/>
              </a:lnSpc>
              <a:buFont typeface="Wingdings" pitchFamily="2" charset="2"/>
              <a:buChar char="Ø"/>
            </a:pPr>
            <a:endParaRPr lang="en-US" sz="1800" dirty="0" smtClean="0">
              <a:ea typeface="ＭＳ Ｐゴシック"/>
              <a:cs typeface="Arial" charset="0"/>
            </a:endParaRPr>
          </a:p>
          <a:p>
            <a:pPr>
              <a:lnSpc>
                <a:spcPct val="80000"/>
              </a:lnSpc>
              <a:buFont typeface="Wingdings" pitchFamily="2" charset="2"/>
              <a:buChar char="Ø"/>
            </a:pPr>
            <a:r>
              <a:rPr lang="en-US" sz="1800" dirty="0" smtClean="0">
                <a:ea typeface="ＭＳ Ｐゴシック"/>
                <a:cs typeface="Arial" charset="0"/>
              </a:rPr>
              <a:t>Integration, harmonization, and consistency of regulatory processes and practices critical to supply chain effectiveness</a:t>
            </a:r>
          </a:p>
          <a:p>
            <a:pPr>
              <a:lnSpc>
                <a:spcPct val="80000"/>
              </a:lnSpc>
              <a:buFont typeface="Wingdings" pitchFamily="2" charset="2"/>
              <a:buChar char="Ø"/>
            </a:pPr>
            <a:endParaRPr lang="en-US" sz="1800" dirty="0" smtClean="0">
              <a:ea typeface="ＭＳ Ｐゴシック"/>
              <a:cs typeface="Arial" charset="0"/>
            </a:endParaRPr>
          </a:p>
          <a:p>
            <a:pPr>
              <a:lnSpc>
                <a:spcPct val="80000"/>
              </a:lnSpc>
              <a:buFont typeface="Wingdings" pitchFamily="2" charset="2"/>
              <a:buChar char="Ø"/>
            </a:pPr>
            <a:r>
              <a:rPr lang="en-US" sz="1800" dirty="0" smtClean="0">
                <a:ea typeface="ＭＳ Ｐゴシック"/>
                <a:cs typeface="Arial" charset="0"/>
              </a:rPr>
              <a:t>Industry, working together and with regulators, with the IAEA/IMO/ICAO, and with the supply chain, is turning denials of transport into facilitation of transport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body" idx="4294967295"/>
          </p:nvPr>
        </p:nvSpPr>
        <p:spPr>
          <a:xfrm>
            <a:off x="304800" y="1905000"/>
            <a:ext cx="8458200" cy="4762500"/>
          </a:xfrm>
        </p:spPr>
        <p:txBody>
          <a:bodyPr/>
          <a:lstStyle/>
          <a:p>
            <a:pPr>
              <a:lnSpc>
                <a:spcPct val="80000"/>
              </a:lnSpc>
              <a:spcBef>
                <a:spcPct val="0"/>
              </a:spcBef>
              <a:spcAft>
                <a:spcPts val="1200"/>
              </a:spcAft>
              <a:buFont typeface="Wingdings" pitchFamily="2" charset="2"/>
              <a:buChar char="Ø"/>
            </a:pPr>
            <a:r>
              <a:rPr lang="en-US" sz="2000" smtClean="0">
                <a:ea typeface="ＭＳ Ｐゴシック"/>
                <a:cs typeface="Arial" charset="0"/>
              </a:rPr>
              <a:t>Sterilization of single-use medical devices</a:t>
            </a:r>
          </a:p>
          <a:p>
            <a:pPr>
              <a:lnSpc>
                <a:spcPct val="80000"/>
              </a:lnSpc>
              <a:spcBef>
                <a:spcPct val="0"/>
              </a:spcBef>
              <a:spcAft>
                <a:spcPts val="1200"/>
              </a:spcAft>
              <a:buFont typeface="Wingdings" pitchFamily="2" charset="2"/>
              <a:buChar char="Ø"/>
            </a:pPr>
            <a:r>
              <a:rPr lang="en-US" sz="2000" smtClean="0">
                <a:ea typeface="ＭＳ Ｐゴシック"/>
                <a:cs typeface="Arial" charset="0"/>
              </a:rPr>
              <a:t>Disease treatment, diagnostics, therapeutics and palliation</a:t>
            </a:r>
          </a:p>
          <a:p>
            <a:pPr>
              <a:lnSpc>
                <a:spcPct val="80000"/>
              </a:lnSpc>
              <a:spcBef>
                <a:spcPct val="0"/>
              </a:spcBef>
              <a:spcAft>
                <a:spcPts val="1200"/>
              </a:spcAft>
              <a:buFont typeface="Wingdings" pitchFamily="2" charset="2"/>
              <a:buChar char="Ø"/>
            </a:pPr>
            <a:r>
              <a:rPr lang="en-US" sz="2000" smtClean="0">
                <a:ea typeface="ＭＳ Ｐゴシック"/>
                <a:cs typeface="Arial" charset="0"/>
              </a:rPr>
              <a:t>Research and development</a:t>
            </a:r>
          </a:p>
          <a:p>
            <a:pPr>
              <a:lnSpc>
                <a:spcPct val="80000"/>
              </a:lnSpc>
              <a:spcBef>
                <a:spcPct val="0"/>
              </a:spcBef>
              <a:spcAft>
                <a:spcPts val="1200"/>
              </a:spcAft>
              <a:buFont typeface="Wingdings" pitchFamily="2" charset="2"/>
              <a:buChar char="Ø"/>
            </a:pPr>
            <a:r>
              <a:rPr lang="en-US" sz="2000" smtClean="0">
                <a:ea typeface="ＭＳ Ｐゴシック"/>
                <a:cs typeface="Arial" charset="0"/>
              </a:rPr>
              <a:t>Nuclear Energy</a:t>
            </a:r>
          </a:p>
          <a:p>
            <a:pPr>
              <a:lnSpc>
                <a:spcPct val="80000"/>
              </a:lnSpc>
              <a:spcBef>
                <a:spcPct val="0"/>
              </a:spcBef>
              <a:spcAft>
                <a:spcPts val="1200"/>
              </a:spcAft>
              <a:buFont typeface="Wingdings" pitchFamily="2" charset="2"/>
              <a:buChar char="Ø"/>
            </a:pPr>
            <a:r>
              <a:rPr lang="en-US" sz="2000" smtClean="0">
                <a:ea typeface="ＭＳ Ｐゴシック"/>
                <a:cs typeface="Arial" charset="0"/>
              </a:rPr>
              <a:t>Electronics components (tantalum/niobium)</a:t>
            </a:r>
          </a:p>
          <a:p>
            <a:pPr>
              <a:lnSpc>
                <a:spcPct val="80000"/>
              </a:lnSpc>
              <a:spcBef>
                <a:spcPct val="0"/>
              </a:spcBef>
              <a:spcAft>
                <a:spcPts val="1200"/>
              </a:spcAft>
              <a:buFont typeface="Wingdings" pitchFamily="2" charset="2"/>
              <a:buChar char="Ø"/>
            </a:pPr>
            <a:r>
              <a:rPr lang="en-US" sz="2000" smtClean="0">
                <a:ea typeface="ＭＳ Ｐゴシック"/>
                <a:cs typeface="Arial" charset="0"/>
              </a:rPr>
              <a:t>Food safety and agricultural applications</a:t>
            </a:r>
          </a:p>
          <a:p>
            <a:pPr>
              <a:lnSpc>
                <a:spcPct val="80000"/>
              </a:lnSpc>
              <a:spcBef>
                <a:spcPct val="0"/>
              </a:spcBef>
              <a:spcAft>
                <a:spcPts val="1200"/>
              </a:spcAft>
              <a:buFont typeface="Wingdings" pitchFamily="2" charset="2"/>
              <a:buChar char="Ø"/>
            </a:pPr>
            <a:r>
              <a:rPr lang="en-US" sz="2000" smtClean="0">
                <a:ea typeface="ＭＳ Ｐゴシック"/>
                <a:cs typeface="Arial" charset="0"/>
              </a:rPr>
              <a:t>Industrial and safety applications (NDT of welds, pipelines, castings and engines)</a:t>
            </a:r>
          </a:p>
          <a:p>
            <a:pPr>
              <a:lnSpc>
                <a:spcPct val="80000"/>
              </a:lnSpc>
              <a:spcBef>
                <a:spcPct val="0"/>
              </a:spcBef>
              <a:spcAft>
                <a:spcPts val="1200"/>
              </a:spcAft>
              <a:buFont typeface="Wingdings" pitchFamily="2" charset="2"/>
              <a:buChar char="Ø"/>
            </a:pPr>
            <a:r>
              <a:rPr lang="en-US" sz="2000" smtClean="0">
                <a:ea typeface="ＭＳ Ｐゴシック"/>
                <a:cs typeface="Arial" charset="0"/>
              </a:rPr>
              <a:t>Law enforcement &amp; counterterrorism</a:t>
            </a:r>
          </a:p>
          <a:p>
            <a:pPr lvl="2">
              <a:lnSpc>
                <a:spcPct val="80000"/>
              </a:lnSpc>
              <a:buFont typeface="Symbol" pitchFamily="18" charset="2"/>
              <a:buChar char="Þ"/>
            </a:pPr>
            <a:endParaRPr lang="en-US" sz="2000" b="1" i="1" smtClean="0">
              <a:ea typeface="ＭＳ Ｐゴシック"/>
              <a:cs typeface="Arial" charset="0"/>
              <a:sym typeface="Symbol" pitchFamily="18" charset="2"/>
            </a:endParaRPr>
          </a:p>
          <a:p>
            <a:pPr lvl="2">
              <a:lnSpc>
                <a:spcPct val="80000"/>
              </a:lnSpc>
              <a:buFont typeface="Symbol" pitchFamily="18" charset="2"/>
              <a:buChar char="Þ"/>
            </a:pPr>
            <a:r>
              <a:rPr lang="en-US" sz="2000" b="1" i="1" smtClean="0">
                <a:ea typeface="ＭＳ Ｐゴシック"/>
                <a:cs typeface="Arial" charset="0"/>
                <a:sym typeface="Symbol" pitchFamily="18" charset="2"/>
              </a:rPr>
              <a:t>The radioisotope sector is broad and diverse, long established, w</a:t>
            </a:r>
            <a:r>
              <a:rPr lang="en-US" b="1" i="1" smtClean="0">
                <a:ea typeface="ＭＳ Ｐゴシック"/>
                <a:cs typeface="Arial" charset="0"/>
                <a:sym typeface="Symbol" pitchFamily="18" charset="2"/>
              </a:rPr>
              <a:t>ith a culture of safety and security</a:t>
            </a:r>
          </a:p>
        </p:txBody>
      </p:sp>
      <p:sp>
        <p:nvSpPr>
          <p:cNvPr id="17410" name="Text Box 4"/>
          <p:cNvSpPr txBox="1">
            <a:spLocks noChangeArrowheads="1"/>
          </p:cNvSpPr>
          <p:nvPr/>
        </p:nvSpPr>
        <p:spPr bwMode="auto">
          <a:xfrm>
            <a:off x="304800" y="282575"/>
            <a:ext cx="8534400" cy="946150"/>
          </a:xfrm>
          <a:prstGeom prst="rect">
            <a:avLst/>
          </a:prstGeom>
          <a:noFill/>
          <a:ln w="9525">
            <a:noFill/>
            <a:miter lim="800000"/>
            <a:headEnd/>
            <a:tailEnd/>
          </a:ln>
        </p:spPr>
        <p:txBody>
          <a:bodyPr>
            <a:spAutoFit/>
          </a:bodyPr>
          <a:lstStyle/>
          <a:p>
            <a:pPr eaLnBrk="0" hangingPunct="0"/>
            <a:r>
              <a:rPr lang="en-US" sz="2800">
                <a:solidFill>
                  <a:srgbClr val="0E2B5D"/>
                </a:solidFill>
                <a:latin typeface="Arial" charset="0"/>
                <a:cs typeface="Arial" charset="0"/>
              </a:rPr>
              <a:t>Radioactive Materials – Critical Role in </a:t>
            </a:r>
          </a:p>
          <a:p>
            <a:pPr eaLnBrk="0" hangingPunct="0"/>
            <a:r>
              <a:rPr lang="en-US" sz="2800">
                <a:solidFill>
                  <a:srgbClr val="0E2B5D"/>
                </a:solidFill>
                <a:latin typeface="Arial" charset="0"/>
                <a:cs typeface="Arial" charset="0"/>
              </a:rPr>
              <a:t>Protecting Public Health &amp; Welfare</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p:cNvSpPr>
          <p:nvPr>
            <p:ph type="title" idx="4294967295"/>
          </p:nvPr>
        </p:nvSpPr>
        <p:spPr>
          <a:xfrm>
            <a:off x="292100" y="0"/>
            <a:ext cx="8229600" cy="1143000"/>
          </a:xfrm>
        </p:spPr>
        <p:txBody>
          <a:bodyPr/>
          <a:lstStyle/>
          <a:p>
            <a:endParaRPr lang="en-AU" smtClean="0">
              <a:ea typeface="ＭＳ Ｐゴシック"/>
              <a:cs typeface="Arial" charset="0"/>
            </a:endParaRPr>
          </a:p>
        </p:txBody>
      </p:sp>
      <p:sp>
        <p:nvSpPr>
          <p:cNvPr id="50178" name="Rectangle 3"/>
          <p:cNvSpPr>
            <a:spLocks noGrp="1"/>
          </p:cNvSpPr>
          <p:nvPr>
            <p:ph type="body" idx="4294967295"/>
          </p:nvPr>
        </p:nvSpPr>
        <p:spPr>
          <a:xfrm>
            <a:off x="444500" y="1143000"/>
            <a:ext cx="8510588" cy="4795838"/>
          </a:xfrm>
        </p:spPr>
        <p:txBody>
          <a:bodyPr/>
          <a:lstStyle/>
          <a:p>
            <a:pPr>
              <a:lnSpc>
                <a:spcPct val="80000"/>
              </a:lnSpc>
              <a:buFont typeface="Wingdings" pitchFamily="2" charset="2"/>
              <a:buChar char="Ø"/>
            </a:pPr>
            <a:endParaRPr lang="en-US" sz="2000" dirty="0" smtClean="0">
              <a:ea typeface="ＭＳ Ｐゴシック"/>
              <a:cs typeface="Arial" charset="0"/>
            </a:endParaRPr>
          </a:p>
          <a:p>
            <a:pPr>
              <a:lnSpc>
                <a:spcPct val="80000"/>
              </a:lnSpc>
              <a:buFont typeface="Wingdings" pitchFamily="2" charset="2"/>
              <a:buChar char="Ø"/>
            </a:pPr>
            <a:endParaRPr lang="en-US" sz="2000" dirty="0" smtClean="0">
              <a:ea typeface="ＭＳ Ｐゴシック"/>
              <a:cs typeface="Arial" charset="0"/>
            </a:endParaRPr>
          </a:p>
          <a:p>
            <a:pPr>
              <a:lnSpc>
                <a:spcPct val="80000"/>
              </a:lnSpc>
              <a:buFont typeface="Wingdings" pitchFamily="2" charset="2"/>
              <a:buChar char="Ø"/>
            </a:pPr>
            <a:endParaRPr lang="en-US" sz="2000" dirty="0" smtClean="0">
              <a:ea typeface="ＭＳ Ｐゴシック"/>
              <a:cs typeface="Arial" charset="0"/>
            </a:endParaRPr>
          </a:p>
          <a:p>
            <a:pPr>
              <a:lnSpc>
                <a:spcPct val="80000"/>
              </a:lnSpc>
              <a:buFont typeface="Wingdings" pitchFamily="2" charset="2"/>
              <a:buChar char="Ø"/>
            </a:pPr>
            <a:endParaRPr lang="en-US" sz="2000" dirty="0" smtClean="0">
              <a:ea typeface="ＭＳ Ｐゴシック"/>
              <a:cs typeface="Arial" charset="0"/>
            </a:endParaRPr>
          </a:p>
          <a:p>
            <a:pPr>
              <a:lnSpc>
                <a:spcPct val="80000"/>
              </a:lnSpc>
              <a:buFont typeface="Wingdings" pitchFamily="2" charset="2"/>
              <a:buChar char="Ø"/>
            </a:pPr>
            <a:endParaRPr lang="en-US" sz="2000" dirty="0" smtClean="0">
              <a:ea typeface="ＭＳ Ｐゴシック"/>
              <a:cs typeface="Arial" charset="0"/>
            </a:endParaRPr>
          </a:p>
          <a:p>
            <a:pPr algn="ctr">
              <a:lnSpc>
                <a:spcPct val="80000"/>
              </a:lnSpc>
              <a:buFontTx/>
              <a:buNone/>
            </a:pPr>
            <a:r>
              <a:rPr lang="en-US" sz="4000" dirty="0" smtClean="0">
                <a:ea typeface="ＭＳ Ｐゴシック"/>
                <a:cs typeface="Arial" charset="0"/>
              </a:rPr>
              <a:t>Thank You</a:t>
            </a:r>
          </a:p>
          <a:p>
            <a:pPr algn="ctr">
              <a:lnSpc>
                <a:spcPct val="80000"/>
              </a:lnSpc>
              <a:buFontTx/>
              <a:buNone/>
            </a:pPr>
            <a:endParaRPr lang="en-US" sz="4000" dirty="0" smtClean="0">
              <a:ea typeface="ＭＳ Ｐゴシック"/>
              <a:cs typeface="Arial" charset="0"/>
            </a:endParaRPr>
          </a:p>
        </p:txBody>
      </p:sp>
      <p:sp>
        <p:nvSpPr>
          <p:cNvPr id="4" name="Rectangle 3"/>
          <p:cNvSpPr txBox="1">
            <a:spLocks/>
          </p:cNvSpPr>
          <p:nvPr/>
        </p:nvSpPr>
        <p:spPr bwMode="auto">
          <a:xfrm>
            <a:off x="596900" y="1295400"/>
            <a:ext cx="8510588" cy="4795838"/>
          </a:xfrm>
          <a:prstGeom prst="rect">
            <a:avLst/>
          </a:prstGeom>
          <a:noFill/>
          <a:ln w="9525">
            <a:noFill/>
            <a:miter lim="800000"/>
            <a:headEnd/>
            <a:tailEnd/>
          </a:ln>
        </p:spPr>
        <p:txBody>
          <a:bodyPr/>
          <a:lstStyle/>
          <a:p>
            <a:pPr marL="280988" indent="-280988" eaLnBrk="0" hangingPunct="0">
              <a:lnSpc>
                <a:spcPct val="80000"/>
              </a:lnSpc>
              <a:spcBef>
                <a:spcPct val="20000"/>
              </a:spcBef>
              <a:buClr>
                <a:schemeClr val="hlink"/>
              </a:buClr>
              <a:buFont typeface="Wingdings" pitchFamily="2" charset="2"/>
              <a:buChar char="Ø"/>
              <a:defRPr/>
            </a:pPr>
            <a:endParaRPr lang="en-US" sz="2000" kern="0" dirty="0">
              <a:solidFill>
                <a:schemeClr val="accent2"/>
              </a:solidFill>
              <a:latin typeface="Arial" pitchFamily="34" charset="0"/>
              <a:ea typeface="ＭＳ Ｐゴシック" pitchFamily="34" charset="-128"/>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idx="4294967295"/>
          </p:nvPr>
        </p:nvSpPr>
        <p:spPr>
          <a:xfrm>
            <a:off x="203200" y="238125"/>
            <a:ext cx="8229600" cy="1143000"/>
          </a:xfrm>
        </p:spPr>
        <p:txBody>
          <a:bodyPr/>
          <a:lstStyle/>
          <a:p>
            <a:r>
              <a:rPr lang="en-US" smtClean="0">
                <a:ea typeface="ＭＳ Ｐゴシック"/>
                <a:cs typeface="Arial" charset="0"/>
              </a:rPr>
              <a:t>Specialized Supply Chain</a:t>
            </a:r>
          </a:p>
        </p:txBody>
      </p:sp>
      <p:sp>
        <p:nvSpPr>
          <p:cNvPr id="19458" name="Rectangle 3"/>
          <p:cNvSpPr>
            <a:spLocks noGrp="1"/>
          </p:cNvSpPr>
          <p:nvPr>
            <p:ph type="body" idx="4294967295"/>
          </p:nvPr>
        </p:nvSpPr>
        <p:spPr>
          <a:xfrm>
            <a:off x="685800" y="1295400"/>
            <a:ext cx="7772400" cy="5156200"/>
          </a:xfrm>
        </p:spPr>
        <p:txBody>
          <a:bodyPr/>
          <a:lstStyle/>
          <a:p>
            <a:pPr>
              <a:lnSpc>
                <a:spcPct val="90000"/>
              </a:lnSpc>
              <a:spcBef>
                <a:spcPct val="0"/>
              </a:spcBef>
              <a:buFont typeface="Wingdings" pitchFamily="2" charset="2"/>
              <a:buChar char="Ø"/>
            </a:pPr>
            <a:r>
              <a:rPr lang="en-US" sz="2000" smtClean="0">
                <a:ea typeface="ＭＳ Ｐゴシック"/>
                <a:cs typeface="Arial" charset="0"/>
              </a:rPr>
              <a:t>Shipping radioactive isotopes (Class 7) globally (all modes)</a:t>
            </a:r>
          </a:p>
          <a:p>
            <a:pPr>
              <a:lnSpc>
                <a:spcPct val="90000"/>
              </a:lnSpc>
              <a:spcBef>
                <a:spcPct val="0"/>
              </a:spcBef>
              <a:buFont typeface="Wingdings" pitchFamily="2" charset="2"/>
              <a:buNone/>
            </a:pPr>
            <a:endParaRPr lang="en-US" sz="2000" smtClean="0">
              <a:ea typeface="ＭＳ Ｐゴシック"/>
              <a:cs typeface="Arial" charset="0"/>
            </a:endParaRPr>
          </a:p>
          <a:p>
            <a:pPr>
              <a:lnSpc>
                <a:spcPct val="90000"/>
              </a:lnSpc>
              <a:spcBef>
                <a:spcPct val="0"/>
              </a:spcBef>
              <a:buFont typeface="Wingdings" pitchFamily="2" charset="2"/>
              <a:buChar char="Ø"/>
            </a:pPr>
            <a:r>
              <a:rPr lang="en-US" sz="2000" smtClean="0">
                <a:ea typeface="ＭＳ Ｐゴシック"/>
                <a:cs typeface="Arial" charset="0"/>
              </a:rPr>
              <a:t>Regulatory, safety and security controls established and extensive</a:t>
            </a:r>
          </a:p>
          <a:p>
            <a:pPr>
              <a:lnSpc>
                <a:spcPct val="90000"/>
              </a:lnSpc>
              <a:spcBef>
                <a:spcPct val="0"/>
              </a:spcBef>
              <a:buFont typeface="Wingdings" pitchFamily="2" charset="2"/>
              <a:buNone/>
            </a:pPr>
            <a:endParaRPr lang="en-US" sz="2000" smtClean="0">
              <a:ea typeface="ＭＳ Ｐゴシック"/>
              <a:cs typeface="Arial" charset="0"/>
            </a:endParaRPr>
          </a:p>
          <a:p>
            <a:pPr>
              <a:lnSpc>
                <a:spcPct val="90000"/>
              </a:lnSpc>
              <a:spcBef>
                <a:spcPct val="0"/>
              </a:spcBef>
              <a:buFont typeface="Wingdings" pitchFamily="2" charset="2"/>
              <a:buChar char="Ø"/>
            </a:pPr>
            <a:r>
              <a:rPr lang="en-US" sz="2000" smtClean="0">
                <a:ea typeface="ＭＳ Ｐゴシック"/>
                <a:cs typeface="Arial" charset="0"/>
              </a:rPr>
              <a:t>International (IAEA, IMO, ICAO), national, local, Port, carrier controls and requirements established</a:t>
            </a:r>
          </a:p>
          <a:p>
            <a:pPr>
              <a:lnSpc>
                <a:spcPct val="90000"/>
              </a:lnSpc>
              <a:spcBef>
                <a:spcPct val="0"/>
              </a:spcBef>
              <a:buFont typeface="Wingdings" pitchFamily="2" charset="2"/>
              <a:buNone/>
            </a:pPr>
            <a:endParaRPr lang="en-US" sz="2000" smtClean="0">
              <a:ea typeface="ＭＳ Ｐゴシック"/>
              <a:cs typeface="Arial" charset="0"/>
            </a:endParaRPr>
          </a:p>
          <a:p>
            <a:pPr>
              <a:lnSpc>
                <a:spcPct val="90000"/>
              </a:lnSpc>
              <a:spcBef>
                <a:spcPct val="0"/>
              </a:spcBef>
              <a:buFont typeface="Wingdings" pitchFamily="2" charset="2"/>
              <a:buChar char="Ø"/>
            </a:pPr>
            <a:r>
              <a:rPr lang="en-US" sz="2000" smtClean="0">
                <a:ea typeface="ＭＳ Ｐゴシック"/>
                <a:cs typeface="Arial" charset="0"/>
              </a:rPr>
              <a:t>Supplier, container, carrier, customer licensing</a:t>
            </a:r>
          </a:p>
          <a:p>
            <a:pPr>
              <a:lnSpc>
                <a:spcPct val="90000"/>
              </a:lnSpc>
              <a:spcBef>
                <a:spcPct val="0"/>
              </a:spcBef>
              <a:buFont typeface="Wingdings" pitchFamily="2" charset="2"/>
              <a:buNone/>
            </a:pPr>
            <a:endParaRPr lang="en-US" sz="2000" smtClean="0">
              <a:ea typeface="ＭＳ Ｐゴシック"/>
              <a:cs typeface="Arial" charset="0"/>
            </a:endParaRPr>
          </a:p>
          <a:p>
            <a:pPr>
              <a:lnSpc>
                <a:spcPct val="90000"/>
              </a:lnSpc>
              <a:spcBef>
                <a:spcPct val="0"/>
              </a:spcBef>
              <a:buFont typeface="Wingdings" pitchFamily="2" charset="2"/>
              <a:buChar char="Ø"/>
            </a:pPr>
            <a:r>
              <a:rPr lang="en-US" sz="2000" smtClean="0">
                <a:ea typeface="ＭＳ Ｐゴシック"/>
                <a:cs typeface="Arial" charset="0"/>
              </a:rPr>
              <a:t>Class 7 dangerous goods – internal practices and procedures of supply chain highly controlled</a:t>
            </a:r>
          </a:p>
          <a:p>
            <a:pPr>
              <a:lnSpc>
                <a:spcPct val="90000"/>
              </a:lnSpc>
              <a:spcBef>
                <a:spcPct val="0"/>
              </a:spcBef>
              <a:buFont typeface="Wingdings" pitchFamily="2" charset="2"/>
              <a:buChar char="Ø"/>
            </a:pPr>
            <a:endParaRPr lang="en-US" sz="2000" smtClean="0">
              <a:ea typeface="ＭＳ Ｐゴシック"/>
              <a:cs typeface="Arial" charset="0"/>
            </a:endParaRPr>
          </a:p>
          <a:p>
            <a:pPr>
              <a:lnSpc>
                <a:spcPct val="90000"/>
              </a:lnSpc>
              <a:spcBef>
                <a:spcPct val="0"/>
              </a:spcBef>
              <a:buFont typeface="Wingdings" pitchFamily="2" charset="2"/>
              <a:buChar char="Ø"/>
            </a:pPr>
            <a:r>
              <a:rPr lang="en-US" sz="2000" smtClean="0">
                <a:ea typeface="ＭＳ Ｐゴシック"/>
                <a:cs typeface="Arial" charset="0"/>
              </a:rPr>
              <a:t>Limited availability of carriers and routes</a:t>
            </a:r>
          </a:p>
          <a:p>
            <a:pPr>
              <a:lnSpc>
                <a:spcPct val="90000"/>
              </a:lnSpc>
              <a:spcBef>
                <a:spcPct val="0"/>
              </a:spcBef>
              <a:buFont typeface="Wingdings" pitchFamily="2" charset="2"/>
              <a:buChar char="Ø"/>
            </a:pPr>
            <a:endParaRPr lang="en-US" sz="2000" smtClean="0">
              <a:ea typeface="ＭＳ Ｐゴシック"/>
              <a:cs typeface="Arial" charset="0"/>
            </a:endParaRPr>
          </a:p>
          <a:p>
            <a:pPr>
              <a:lnSpc>
                <a:spcPct val="90000"/>
              </a:lnSpc>
              <a:spcBef>
                <a:spcPct val="0"/>
              </a:spcBef>
              <a:buFont typeface="Wingdings" pitchFamily="2" charset="2"/>
              <a:buChar char="Ø"/>
            </a:pPr>
            <a:r>
              <a:rPr lang="en-US" sz="2000" smtClean="0">
                <a:ea typeface="ＭＳ Ｐゴシック"/>
                <a:cs typeface="Arial" charset="0"/>
              </a:rPr>
              <a:t>Frequent regulatory, schedule and routing changes</a:t>
            </a:r>
          </a:p>
          <a:p>
            <a:pPr>
              <a:lnSpc>
                <a:spcPct val="90000"/>
              </a:lnSpc>
              <a:spcBef>
                <a:spcPct val="0"/>
              </a:spcBef>
              <a:buFont typeface="Wingdings" pitchFamily="2" charset="2"/>
              <a:buChar char="Ø"/>
            </a:pPr>
            <a:endParaRPr lang="en-US" sz="2000" smtClean="0">
              <a:ea typeface="ＭＳ Ｐゴシック"/>
              <a:cs typeface="Arial" charset="0"/>
            </a:endParaRPr>
          </a:p>
          <a:p>
            <a:pPr>
              <a:lnSpc>
                <a:spcPct val="90000"/>
              </a:lnSpc>
              <a:spcBef>
                <a:spcPct val="0"/>
              </a:spcBef>
              <a:buFont typeface="Wingdings" pitchFamily="2" charset="2"/>
              <a:buChar char="Ø"/>
            </a:pPr>
            <a:r>
              <a:rPr lang="en-US" sz="2000" smtClean="0">
                <a:ea typeface="ＭＳ Ｐゴシック"/>
                <a:cs typeface="Arial" charset="0"/>
              </a:rPr>
              <a:t>Denial of shipments is routine and global</a:t>
            </a:r>
          </a:p>
          <a:p>
            <a:pPr>
              <a:lnSpc>
                <a:spcPct val="90000"/>
              </a:lnSpc>
              <a:spcBef>
                <a:spcPct val="0"/>
              </a:spcBef>
              <a:buFontTx/>
              <a:buNone/>
            </a:pPr>
            <a:endParaRPr lang="en-US" sz="2000" smtClean="0">
              <a:ea typeface="ＭＳ Ｐゴシック"/>
              <a:cs typeface="Arial" charset="0"/>
            </a:endParaRPr>
          </a:p>
          <a:p>
            <a:pPr>
              <a:lnSpc>
                <a:spcPct val="90000"/>
              </a:lnSpc>
              <a:spcBef>
                <a:spcPct val="0"/>
              </a:spcBef>
              <a:buFontTx/>
              <a:buNone/>
            </a:pPr>
            <a:r>
              <a:rPr lang="en-US" smtClean="0">
                <a:latin typeface="Calibri" pitchFamily="34" charset="0"/>
                <a:ea typeface="ＭＳ Ｐゴシック"/>
              </a:rPr>
              <a:t/>
            </a:r>
            <a:br>
              <a:rPr lang="en-US" smtClean="0">
                <a:latin typeface="Calibri" pitchFamily="34" charset="0"/>
                <a:ea typeface="ＭＳ Ｐゴシック"/>
              </a:rPr>
            </a:br>
            <a:endParaRPr lang="en-US" smtClean="0">
              <a:latin typeface="Calibri" pitchFamily="34" charset="0"/>
              <a:ea typeface="ＭＳ Ｐゴシック"/>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idx="4294967295"/>
          </p:nvPr>
        </p:nvSpPr>
        <p:spPr>
          <a:xfrm>
            <a:off x="266700" y="198438"/>
            <a:ext cx="8229600" cy="1143000"/>
          </a:xfrm>
        </p:spPr>
        <p:txBody>
          <a:bodyPr/>
          <a:lstStyle/>
          <a:p>
            <a:r>
              <a:rPr lang="en-US" smtClean="0">
                <a:ea typeface="ＭＳ Ｐゴシック"/>
              </a:rPr>
              <a:t>History of Safe Transport</a:t>
            </a:r>
          </a:p>
        </p:txBody>
      </p:sp>
      <p:sp>
        <p:nvSpPr>
          <p:cNvPr id="21506" name="Rectangle 3"/>
          <p:cNvSpPr>
            <a:spLocks noChangeArrowheads="1"/>
          </p:cNvSpPr>
          <p:nvPr/>
        </p:nvSpPr>
        <p:spPr bwMode="auto">
          <a:xfrm>
            <a:off x="749300" y="1460500"/>
            <a:ext cx="7467600" cy="3962400"/>
          </a:xfrm>
          <a:prstGeom prst="rect">
            <a:avLst/>
          </a:prstGeom>
          <a:noFill/>
          <a:ln w="9525">
            <a:noFill/>
            <a:miter lim="800000"/>
            <a:headEnd/>
            <a:tailEnd/>
          </a:ln>
        </p:spPr>
        <p:txBody>
          <a:bodyPr lIns="82886" tIns="41443" rIns="82886" bIns="41443"/>
          <a:lstStyle/>
          <a:p>
            <a:pPr marL="742950" lvl="1" indent="-285750" eaLnBrk="0" hangingPunct="0">
              <a:lnSpc>
                <a:spcPct val="80000"/>
              </a:lnSpc>
              <a:spcBef>
                <a:spcPct val="50000"/>
              </a:spcBef>
              <a:buClr>
                <a:srgbClr val="000099"/>
              </a:buClr>
            </a:pPr>
            <a:r>
              <a:rPr lang="en-US">
                <a:solidFill>
                  <a:srgbClr val="0E2B5D"/>
                </a:solidFill>
                <a:latin typeface="Calibri" pitchFamily="34" charset="0"/>
              </a:rPr>
              <a:t>  </a:t>
            </a:r>
            <a:r>
              <a:rPr lang="en-US" sz="2800">
                <a:solidFill>
                  <a:srgbClr val="0E2B5D"/>
                </a:solidFill>
                <a:latin typeface="Arial" charset="0"/>
                <a:cs typeface="Arial" charset="0"/>
              </a:rPr>
              <a:t>“Over several decades of transport, there has </a:t>
            </a:r>
            <a:r>
              <a:rPr lang="en-US" sz="2800" u="sng">
                <a:solidFill>
                  <a:srgbClr val="0E2B5D"/>
                </a:solidFill>
                <a:latin typeface="Arial" charset="0"/>
                <a:cs typeface="Arial" charset="0"/>
              </a:rPr>
              <a:t>never</a:t>
            </a:r>
            <a:r>
              <a:rPr lang="en-US" sz="2800">
                <a:solidFill>
                  <a:srgbClr val="0E2B5D"/>
                </a:solidFill>
                <a:latin typeface="Arial" charset="0"/>
                <a:cs typeface="Arial" charset="0"/>
              </a:rPr>
              <a:t> been an in-transit accident with serious human health, economic or environmental consequences attributable to the radioactive nature of the goods.”</a:t>
            </a:r>
          </a:p>
          <a:p>
            <a:pPr marL="742950" lvl="1" indent="-285750" eaLnBrk="0" hangingPunct="0">
              <a:lnSpc>
                <a:spcPct val="80000"/>
              </a:lnSpc>
              <a:spcBef>
                <a:spcPct val="50000"/>
              </a:spcBef>
              <a:buClr>
                <a:srgbClr val="000099"/>
              </a:buClr>
            </a:pPr>
            <a:endParaRPr lang="en-US" sz="2800">
              <a:solidFill>
                <a:srgbClr val="0E2B5D"/>
              </a:solidFill>
              <a:latin typeface="Arial" charset="0"/>
              <a:cs typeface="Arial" charset="0"/>
            </a:endParaRPr>
          </a:p>
          <a:p>
            <a:pPr marL="1143000" lvl="2" indent="-228600" eaLnBrk="0" hangingPunct="0">
              <a:lnSpc>
                <a:spcPct val="80000"/>
              </a:lnSpc>
              <a:spcBef>
                <a:spcPct val="50000"/>
              </a:spcBef>
              <a:buClr>
                <a:srgbClr val="000099"/>
              </a:buClr>
              <a:buFontTx/>
              <a:buChar char="–"/>
            </a:pPr>
            <a:r>
              <a:rPr lang="en-US">
                <a:solidFill>
                  <a:srgbClr val="0E2B5D"/>
                </a:solidFill>
                <a:latin typeface="Arial" charset="0"/>
                <a:cs typeface="Arial" charset="0"/>
              </a:rPr>
              <a:t>IAEA International Conference on the Safety of Transport of Radioactive Material, 2003</a:t>
            </a:r>
          </a:p>
          <a:p>
            <a:pPr marL="342900" indent="-342900" eaLnBrk="0" hangingPunct="0">
              <a:lnSpc>
                <a:spcPct val="80000"/>
              </a:lnSpc>
              <a:spcBef>
                <a:spcPct val="50000"/>
              </a:spcBef>
            </a:pPr>
            <a:endParaRPr lang="en-US">
              <a:solidFill>
                <a:srgbClr val="000099"/>
              </a:solidFill>
              <a:latin typeface="Arial" charset="0"/>
              <a:cs typeface="Arial" charset="0"/>
            </a:endParaRPr>
          </a:p>
          <a:p>
            <a:pPr marL="342900" indent="-342900" eaLnBrk="0" hangingPunct="0">
              <a:lnSpc>
                <a:spcPct val="80000"/>
              </a:lnSpc>
              <a:spcBef>
                <a:spcPct val="50000"/>
              </a:spcBef>
            </a:pPr>
            <a:endParaRPr lang="en-GB" sz="4400">
              <a:solidFill>
                <a:srgbClr val="000099"/>
              </a:solidFill>
              <a:latin typeface="Arial" charset="0"/>
              <a:cs typeface="Arial"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idx="4294967295"/>
          </p:nvPr>
        </p:nvSpPr>
        <p:spPr>
          <a:xfrm>
            <a:off x="190500" y="153988"/>
            <a:ext cx="8229600" cy="1143000"/>
          </a:xfrm>
        </p:spPr>
        <p:txBody>
          <a:bodyPr/>
          <a:lstStyle/>
          <a:p>
            <a:r>
              <a:rPr lang="en-US" smtClean="0">
                <a:ea typeface="ＭＳ Ｐゴシック"/>
                <a:cs typeface="Arial" charset="0"/>
              </a:rPr>
              <a:t>“Denials” Definition (IAEA ISC)</a:t>
            </a:r>
          </a:p>
        </p:txBody>
      </p:sp>
      <p:sp>
        <p:nvSpPr>
          <p:cNvPr id="25602" name="Rectangle 3"/>
          <p:cNvSpPr>
            <a:spLocks noGrp="1"/>
          </p:cNvSpPr>
          <p:nvPr>
            <p:ph type="body" idx="4294967295"/>
          </p:nvPr>
        </p:nvSpPr>
        <p:spPr>
          <a:xfrm>
            <a:off x="457200" y="1754188"/>
            <a:ext cx="8229600" cy="4371975"/>
          </a:xfrm>
        </p:spPr>
        <p:txBody>
          <a:bodyPr/>
          <a:lstStyle/>
          <a:p>
            <a:pPr>
              <a:buFont typeface="Wingdings" pitchFamily="2" charset="2"/>
              <a:buChar char="Ø"/>
            </a:pPr>
            <a:r>
              <a:rPr lang="en-US" smtClean="0">
                <a:ea typeface="ＭＳ Ｐゴシック"/>
                <a:cs typeface="Arial" charset="0"/>
              </a:rPr>
              <a:t>“an (explicit or implicit) refusal to carry a radioactive shipment though it conforms to all applicable international regulations”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idx="4294967295"/>
          </p:nvPr>
        </p:nvSpPr>
        <p:spPr>
          <a:xfrm>
            <a:off x="128588" y="76200"/>
            <a:ext cx="7064375" cy="928688"/>
          </a:xfrm>
        </p:spPr>
        <p:txBody>
          <a:bodyPr/>
          <a:lstStyle/>
          <a:p>
            <a:r>
              <a:rPr lang="en-US" smtClean="0">
                <a:ea typeface="ＭＳ Ｐゴシック"/>
                <a:cs typeface="Arial" charset="0"/>
              </a:rPr>
              <a:t>Reasons for Denials: IMO/IAEA Findings</a:t>
            </a:r>
          </a:p>
        </p:txBody>
      </p:sp>
      <p:sp>
        <p:nvSpPr>
          <p:cNvPr id="57347" name="Rectangle 3"/>
          <p:cNvSpPr>
            <a:spLocks noGrp="1"/>
          </p:cNvSpPr>
          <p:nvPr>
            <p:ph type="body" idx="4294967295"/>
          </p:nvPr>
        </p:nvSpPr>
        <p:spPr>
          <a:xfrm>
            <a:off x="317500" y="1638300"/>
            <a:ext cx="8572500" cy="5054600"/>
          </a:xfrm>
        </p:spPr>
        <p:txBody>
          <a:bodyPr/>
          <a:lstStyle/>
          <a:p>
            <a:pPr>
              <a:lnSpc>
                <a:spcPct val="90000"/>
              </a:lnSpc>
              <a:spcBef>
                <a:spcPct val="0"/>
              </a:spcBef>
              <a:buFont typeface="Wingdings" pitchFamily="2" charset="2"/>
              <a:buChar char="Ø"/>
              <a:defRPr/>
            </a:pPr>
            <a:endParaRPr lang="en-US" sz="2000" kern="1200" dirty="0" smtClean="0">
              <a:latin typeface="Arial" pitchFamily="34" charset="0"/>
              <a:cs typeface="Arial" pitchFamily="34" charset="0"/>
            </a:endParaRPr>
          </a:p>
          <a:p>
            <a:pPr>
              <a:lnSpc>
                <a:spcPct val="90000"/>
              </a:lnSpc>
              <a:spcBef>
                <a:spcPct val="0"/>
              </a:spcBef>
              <a:buFont typeface="Wingdings" pitchFamily="2" charset="2"/>
              <a:buChar char="Ø"/>
              <a:defRPr/>
            </a:pPr>
            <a:r>
              <a:rPr lang="en-US" sz="2000" b="1" kern="1200" dirty="0" smtClean="0">
                <a:latin typeface="Arial" pitchFamily="34" charset="0"/>
                <a:cs typeface="Arial" pitchFamily="34" charset="0"/>
              </a:rPr>
              <a:t>Negative perception </a:t>
            </a:r>
            <a:r>
              <a:rPr lang="en-US" sz="2000" kern="1200" dirty="0" smtClean="0">
                <a:latin typeface="Arial" pitchFamily="34" charset="0"/>
                <a:cs typeface="Arial" pitchFamily="34" charset="0"/>
              </a:rPr>
              <a:t>about radiation. Lack of awareness and information of the industry and the benefits of these products. </a:t>
            </a:r>
          </a:p>
          <a:p>
            <a:pPr>
              <a:lnSpc>
                <a:spcPct val="90000"/>
              </a:lnSpc>
              <a:spcBef>
                <a:spcPct val="0"/>
              </a:spcBef>
              <a:buFont typeface="Wingdings" pitchFamily="2" charset="2"/>
              <a:buChar char="Ø"/>
              <a:defRPr/>
            </a:pPr>
            <a:endParaRPr lang="en-US" sz="2000" kern="1200" dirty="0" smtClean="0">
              <a:latin typeface="Arial" pitchFamily="34" charset="0"/>
              <a:cs typeface="Arial" pitchFamily="34" charset="0"/>
            </a:endParaRPr>
          </a:p>
          <a:p>
            <a:pPr>
              <a:lnSpc>
                <a:spcPct val="90000"/>
              </a:lnSpc>
              <a:spcBef>
                <a:spcPct val="0"/>
              </a:spcBef>
              <a:buFont typeface="Wingdings" pitchFamily="2" charset="2"/>
              <a:buChar char="Ø"/>
              <a:defRPr/>
            </a:pPr>
            <a:r>
              <a:rPr lang="en-US" sz="2000" kern="1200" dirty="0" smtClean="0">
                <a:latin typeface="Arial" pitchFamily="34" charset="0"/>
                <a:cs typeface="Arial" pitchFamily="34" charset="0"/>
              </a:rPr>
              <a:t>Concerns of </a:t>
            </a:r>
            <a:r>
              <a:rPr lang="en-US" sz="2000" b="1" kern="1200" dirty="0" smtClean="0">
                <a:latin typeface="Arial" pitchFamily="34" charset="0"/>
                <a:cs typeface="Arial" pitchFamily="34" charset="0"/>
              </a:rPr>
              <a:t>cost and extent of training </a:t>
            </a:r>
            <a:r>
              <a:rPr lang="en-US" sz="2000" kern="1200" dirty="0" smtClean="0">
                <a:latin typeface="Arial" pitchFamily="34" charset="0"/>
                <a:cs typeface="Arial" pitchFamily="34" charset="0"/>
              </a:rPr>
              <a:t>of those who handle radioactive materials (RAM)</a:t>
            </a:r>
          </a:p>
          <a:p>
            <a:pPr>
              <a:lnSpc>
                <a:spcPct val="90000"/>
              </a:lnSpc>
              <a:spcBef>
                <a:spcPct val="0"/>
              </a:spcBef>
              <a:buFont typeface="Wingdings" pitchFamily="2" charset="2"/>
              <a:buChar char="Ø"/>
              <a:defRPr/>
            </a:pPr>
            <a:endParaRPr lang="en-US" sz="2000" kern="1200" dirty="0" smtClean="0">
              <a:latin typeface="Arial" pitchFamily="34" charset="0"/>
              <a:cs typeface="Arial" pitchFamily="34" charset="0"/>
            </a:endParaRPr>
          </a:p>
          <a:p>
            <a:pPr>
              <a:lnSpc>
                <a:spcPct val="90000"/>
              </a:lnSpc>
              <a:spcBef>
                <a:spcPct val="0"/>
              </a:spcBef>
              <a:buFont typeface="Wingdings" pitchFamily="2" charset="2"/>
              <a:buChar char="Ø"/>
              <a:defRPr/>
            </a:pPr>
            <a:r>
              <a:rPr lang="en-US" sz="2000" b="1" kern="1200" dirty="0" smtClean="0">
                <a:latin typeface="Arial" pitchFamily="34" charset="0"/>
                <a:cs typeface="Arial" pitchFamily="34" charset="0"/>
              </a:rPr>
              <a:t>Multiplicity and diversity of regulations </a:t>
            </a:r>
            <a:r>
              <a:rPr lang="en-US" sz="2000" kern="1200" dirty="0" smtClean="0">
                <a:latin typeface="Arial" pitchFamily="34" charset="0"/>
                <a:cs typeface="Arial" pitchFamily="34" charset="0"/>
              </a:rPr>
              <a:t>governing handling, use and transport of radioactive material</a:t>
            </a:r>
            <a:r>
              <a:rPr lang="en-US" sz="2000" b="1" kern="1200" dirty="0" smtClean="0">
                <a:latin typeface="Arial" pitchFamily="34" charset="0"/>
                <a:cs typeface="Arial" pitchFamily="34" charset="0"/>
              </a:rPr>
              <a:t>; lack of harmonization </a:t>
            </a:r>
            <a:r>
              <a:rPr lang="en-US" sz="2000" kern="1200" dirty="0" smtClean="0">
                <a:latin typeface="Arial" pitchFamily="34" charset="0"/>
                <a:cs typeface="Arial" pitchFamily="34" charset="0"/>
              </a:rPr>
              <a:t>between Member States. Result: duplicative, overlapping and sometimes contradictory regulatory requirements ( i.e. lack of global harmonization to IAEA Code of Conduct)</a:t>
            </a:r>
          </a:p>
          <a:p>
            <a:pPr>
              <a:lnSpc>
                <a:spcPct val="90000"/>
              </a:lnSpc>
              <a:spcBef>
                <a:spcPct val="0"/>
              </a:spcBef>
              <a:buFont typeface="Wingdings" pitchFamily="2" charset="2"/>
              <a:buChar char="Ø"/>
              <a:defRPr/>
            </a:pPr>
            <a:endParaRPr lang="en-US" sz="2000" kern="1200" dirty="0" smtClean="0">
              <a:latin typeface="Arial" pitchFamily="34" charset="0"/>
              <a:cs typeface="Arial" pitchFamily="34" charset="0"/>
            </a:endParaRPr>
          </a:p>
          <a:p>
            <a:pPr>
              <a:lnSpc>
                <a:spcPct val="90000"/>
              </a:lnSpc>
              <a:spcBef>
                <a:spcPct val="0"/>
              </a:spcBef>
              <a:buFont typeface="Wingdings" pitchFamily="2" charset="2"/>
              <a:buChar char="Ø"/>
              <a:defRPr/>
            </a:pPr>
            <a:r>
              <a:rPr lang="en-US" sz="2000" b="1" kern="1200" dirty="0" smtClean="0">
                <a:latin typeface="Arial" pitchFamily="34" charset="0"/>
                <a:cs typeface="Arial" pitchFamily="34" charset="0"/>
              </a:rPr>
              <a:t>Lack of outreach </a:t>
            </a:r>
            <a:r>
              <a:rPr lang="en-US" sz="2000" kern="1200" dirty="0" smtClean="0">
                <a:latin typeface="Arial" pitchFamily="34" charset="0"/>
                <a:cs typeface="Arial" pitchFamily="34" charset="0"/>
              </a:rPr>
              <a:t>with resultant </a:t>
            </a:r>
            <a:r>
              <a:rPr lang="en-US" sz="2000" b="1" kern="1200" dirty="0" smtClean="0">
                <a:latin typeface="Arial" pitchFamily="34" charset="0"/>
                <a:cs typeface="Arial" pitchFamily="34" charset="0"/>
              </a:rPr>
              <a:t>lack of public awareness </a:t>
            </a:r>
            <a:r>
              <a:rPr lang="en-US" sz="2000" kern="1200" dirty="0" smtClean="0">
                <a:latin typeface="Arial" pitchFamily="34" charset="0"/>
                <a:cs typeface="Arial" pitchFamily="34" charset="0"/>
              </a:rPr>
              <a:t>about the need &amp; applications of radioactive material, and the extremely stringent regulatory environment in which they are managed</a:t>
            </a:r>
          </a:p>
          <a:p>
            <a:pPr>
              <a:lnSpc>
                <a:spcPct val="80000"/>
              </a:lnSpc>
              <a:buFont typeface="Arial" charset="0"/>
              <a:buNone/>
              <a:defRPr/>
            </a:pPr>
            <a:endParaRPr lang="en-US" dirty="0" smtClean="0">
              <a:latin typeface="Calibri" pitchFamily="34" charset="0"/>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p:cNvSpPr>
          <p:nvPr>
            <p:ph type="title" idx="4294967295"/>
          </p:nvPr>
        </p:nvSpPr>
        <p:spPr>
          <a:xfrm>
            <a:off x="215900" y="63500"/>
            <a:ext cx="8229600" cy="1379538"/>
          </a:xfrm>
        </p:spPr>
        <p:txBody>
          <a:bodyPr/>
          <a:lstStyle/>
          <a:p>
            <a:r>
              <a:rPr lang="en-US" sz="2400" smtClean="0">
                <a:ea typeface="ＭＳ Ｐゴシック"/>
                <a:cs typeface="Arial" charset="0"/>
              </a:rPr>
              <a:t>Joint Denial Database: Summary to Date</a:t>
            </a:r>
          </a:p>
        </p:txBody>
      </p:sp>
      <p:sp>
        <p:nvSpPr>
          <p:cNvPr id="35842" name="Rectangle 3"/>
          <p:cNvSpPr>
            <a:spLocks noGrp="1"/>
          </p:cNvSpPr>
          <p:nvPr>
            <p:ph type="body" sz="half" idx="4294967295"/>
          </p:nvPr>
        </p:nvSpPr>
        <p:spPr>
          <a:xfrm>
            <a:off x="685800" y="1054100"/>
            <a:ext cx="7759700" cy="5613400"/>
          </a:xfrm>
        </p:spPr>
        <p:txBody>
          <a:bodyPr/>
          <a:lstStyle/>
          <a:p>
            <a:pPr>
              <a:buFontTx/>
              <a:buNone/>
            </a:pPr>
            <a:endParaRPr lang="en-US" sz="2800" dirty="0" smtClean="0">
              <a:latin typeface="Calibri" pitchFamily="34" charset="0"/>
              <a:ea typeface="ＭＳ Ｐゴシック"/>
            </a:endParaRPr>
          </a:p>
          <a:p>
            <a:pPr>
              <a:buFont typeface="Wingdings" pitchFamily="2" charset="2"/>
              <a:buChar char="Ø"/>
            </a:pPr>
            <a:r>
              <a:rPr lang="en-US" sz="2000" dirty="0" smtClean="0">
                <a:ea typeface="ＭＳ Ｐゴシック"/>
                <a:cs typeface="Arial" charset="0"/>
              </a:rPr>
              <a:t>Since 2009 – 182 reports to Database: denial (92) and difficulties (94) by sea</a:t>
            </a:r>
          </a:p>
          <a:p>
            <a:pPr>
              <a:buFont typeface="Wingdings" pitchFamily="2" charset="2"/>
              <a:buChar char="Ø"/>
            </a:pPr>
            <a:r>
              <a:rPr lang="en-US" sz="2000" dirty="0" smtClean="0">
                <a:ea typeface="ＭＳ Ｐゴシック"/>
                <a:cs typeface="Arial" charset="0"/>
              </a:rPr>
              <a:t>Of these 108 or approx. 65% have been due to carrier unwillingness to carry the material.</a:t>
            </a:r>
          </a:p>
          <a:p>
            <a:endParaRPr lang="en-US" sz="2000" dirty="0" smtClean="0">
              <a:ea typeface="ＭＳ Ｐゴシック"/>
              <a:cs typeface="Arial" charset="0"/>
            </a:endParaRPr>
          </a:p>
        </p:txBody>
      </p:sp>
      <p:graphicFrame>
        <p:nvGraphicFramePr>
          <p:cNvPr id="35843" name="Object 2"/>
          <p:cNvGraphicFramePr>
            <a:graphicFrameLocks noGrp="1" noChangeAspect="1"/>
          </p:cNvGraphicFramePr>
          <p:nvPr>
            <p:ph sz="half" idx="4294967295"/>
          </p:nvPr>
        </p:nvGraphicFramePr>
        <p:xfrm>
          <a:off x="1630526" y="2863850"/>
          <a:ext cx="6052974" cy="3994150"/>
        </p:xfrm>
        <a:graphic>
          <a:graphicData uri="http://schemas.openxmlformats.org/presentationml/2006/ole">
            <mc:AlternateContent xmlns:mc="http://schemas.openxmlformats.org/markup-compatibility/2006">
              <mc:Choice xmlns:v="urn:schemas-microsoft-com:vml" Requires="v">
                <p:oleObj spid="_x0000_s35846" r:id="rId5" imgW="6383065" imgH="4212701" progId="Excel.Sheet.8">
                  <p:embed/>
                </p:oleObj>
              </mc:Choice>
              <mc:Fallback>
                <p:oleObj r:id="rId5" imgW="6383065" imgH="4212701" progId="Excel.Sheet.8">
                  <p:embed/>
                  <p:pic>
                    <p:nvPicPr>
                      <p:cNvPr id="0" name="Picture 5"/>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30526" y="2863850"/>
                        <a:ext cx="6052974" cy="3994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5844" name="Text Box 5"/>
          <p:cNvSpPr txBox="1">
            <a:spLocks noChangeArrowheads="1"/>
          </p:cNvSpPr>
          <p:nvPr/>
        </p:nvSpPr>
        <p:spPr bwMode="auto">
          <a:xfrm>
            <a:off x="457200" y="5214938"/>
            <a:ext cx="1219200" cy="244475"/>
          </a:xfrm>
          <a:prstGeom prst="rect">
            <a:avLst/>
          </a:prstGeom>
          <a:noFill/>
          <a:ln w="9525">
            <a:noFill/>
            <a:miter lim="800000"/>
            <a:headEnd/>
            <a:tailEnd/>
          </a:ln>
        </p:spPr>
        <p:txBody>
          <a:bodyPr>
            <a:spAutoFit/>
          </a:bodyPr>
          <a:lstStyle/>
          <a:p>
            <a:pPr eaLnBrk="0" hangingPunct="0">
              <a:spcBef>
                <a:spcPct val="50000"/>
              </a:spcBef>
            </a:pPr>
            <a:r>
              <a:rPr lang="en-US" sz="1000"/>
              <a:t>Source: IAEA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idx="4294967295"/>
          </p:nvPr>
        </p:nvSpPr>
        <p:spPr>
          <a:xfrm>
            <a:off x="228600" y="266700"/>
            <a:ext cx="8915400" cy="533400"/>
          </a:xfrm>
        </p:spPr>
        <p:txBody>
          <a:bodyPr/>
          <a:lstStyle/>
          <a:p>
            <a:r>
              <a:rPr lang="en-US" smtClean="0">
                <a:ea typeface="ＭＳ Ｐゴシック"/>
                <a:cs typeface="Arial" charset="0"/>
              </a:rPr>
              <a:t>Supply Chain Challenges </a:t>
            </a:r>
            <a:endParaRPr lang="en-US" sz="3800" smtClean="0">
              <a:ea typeface="ＭＳ Ｐゴシック"/>
              <a:cs typeface="Arial" charset="0"/>
            </a:endParaRPr>
          </a:p>
        </p:txBody>
      </p:sp>
      <p:sp>
        <p:nvSpPr>
          <p:cNvPr id="23554" name="Rectangle 3"/>
          <p:cNvSpPr txBox="1">
            <a:spLocks noChangeArrowheads="1"/>
          </p:cNvSpPr>
          <p:nvPr/>
        </p:nvSpPr>
        <p:spPr bwMode="auto">
          <a:xfrm>
            <a:off x="254000" y="1104900"/>
            <a:ext cx="8191500" cy="5448300"/>
          </a:xfrm>
          <a:prstGeom prst="rect">
            <a:avLst/>
          </a:prstGeom>
          <a:noFill/>
          <a:ln w="9525">
            <a:noFill/>
            <a:miter lim="800000"/>
            <a:headEnd/>
            <a:tailEnd/>
          </a:ln>
        </p:spPr>
        <p:txBody>
          <a:bodyPr/>
          <a:lstStyle/>
          <a:p>
            <a:pPr marL="280988" indent="-280988" eaLnBrk="0" hangingPunct="0">
              <a:lnSpc>
                <a:spcPct val="90000"/>
              </a:lnSpc>
              <a:buClr>
                <a:schemeClr val="hlink"/>
              </a:buClr>
              <a:buFont typeface="Wingdings" pitchFamily="2" charset="2"/>
              <a:buChar char="Ø"/>
            </a:pPr>
            <a:r>
              <a:rPr lang="en-US" sz="1600" dirty="0">
                <a:solidFill>
                  <a:schemeClr val="accent2"/>
                </a:solidFill>
                <a:latin typeface="Arial" charset="0"/>
                <a:cs typeface="Arial" charset="0"/>
              </a:rPr>
              <a:t>Limited number of Ports (air &amp; sea) willing or authorized to handle Class 7</a:t>
            </a:r>
          </a:p>
          <a:p>
            <a:pPr marL="280988" indent="-280988" eaLnBrk="0" hangingPunct="0">
              <a:lnSpc>
                <a:spcPct val="90000"/>
              </a:lnSpc>
              <a:buClr>
                <a:schemeClr val="hlink"/>
              </a:buClr>
              <a:buFont typeface="Wingdings" pitchFamily="2" charset="2"/>
              <a:buNone/>
            </a:pPr>
            <a:endParaRPr lang="en-US" sz="1600" dirty="0">
              <a:solidFill>
                <a:schemeClr val="accent2"/>
              </a:solidFill>
              <a:latin typeface="Arial" charset="0"/>
              <a:cs typeface="Arial" charset="0"/>
            </a:endParaRPr>
          </a:p>
          <a:p>
            <a:pPr marL="280988" indent="-280988" eaLnBrk="0" hangingPunct="0">
              <a:lnSpc>
                <a:spcPct val="90000"/>
              </a:lnSpc>
              <a:buClr>
                <a:schemeClr val="hlink"/>
              </a:buClr>
              <a:buFont typeface="Wingdings" pitchFamily="2" charset="2"/>
              <a:buChar char="Ø"/>
            </a:pPr>
            <a:r>
              <a:rPr lang="en-US" sz="1600" dirty="0">
                <a:solidFill>
                  <a:schemeClr val="accent2"/>
                </a:solidFill>
                <a:latin typeface="Arial" charset="0"/>
                <a:cs typeface="Arial" charset="0"/>
              </a:rPr>
              <a:t>Long sea routes – require transit through multiple ports (and/or trans-shipment) increasing likelihood of inconsistent regulations or one Port denying transit to effectively prevent use of a route</a:t>
            </a:r>
            <a:r>
              <a:rPr lang="en-US" sz="1600" dirty="0" smtClean="0">
                <a:solidFill>
                  <a:schemeClr val="accent2"/>
                </a:solidFill>
                <a:latin typeface="Arial" charset="0"/>
                <a:cs typeface="Arial" charset="0"/>
              </a:rPr>
              <a:t>.</a:t>
            </a:r>
          </a:p>
          <a:p>
            <a:pPr marL="280988" indent="-280988" eaLnBrk="0" hangingPunct="0">
              <a:lnSpc>
                <a:spcPct val="90000"/>
              </a:lnSpc>
              <a:buClr>
                <a:schemeClr val="hlink"/>
              </a:buClr>
            </a:pPr>
            <a:endParaRPr lang="en-US" sz="1600" dirty="0" smtClean="0">
              <a:solidFill>
                <a:schemeClr val="accent2"/>
              </a:solidFill>
              <a:latin typeface="Arial" charset="0"/>
              <a:cs typeface="Arial" charset="0"/>
            </a:endParaRPr>
          </a:p>
          <a:p>
            <a:pPr marL="280988" indent="-280988" eaLnBrk="0" hangingPunct="0">
              <a:lnSpc>
                <a:spcPct val="90000"/>
              </a:lnSpc>
              <a:buClr>
                <a:schemeClr val="hlink"/>
              </a:buClr>
              <a:buFont typeface="Wingdings" pitchFamily="2" charset="2"/>
              <a:buChar char="Ø"/>
            </a:pPr>
            <a:r>
              <a:rPr lang="en-US" sz="1600" dirty="0" smtClean="0">
                <a:solidFill>
                  <a:schemeClr val="accent2"/>
                </a:solidFill>
                <a:latin typeface="Arial" charset="0"/>
                <a:cs typeface="Arial" charset="0"/>
              </a:rPr>
              <a:t>Frequent routing changes</a:t>
            </a:r>
          </a:p>
          <a:p>
            <a:pPr marL="280988" indent="-280988" eaLnBrk="0" hangingPunct="0">
              <a:lnSpc>
                <a:spcPct val="90000"/>
              </a:lnSpc>
              <a:buClr>
                <a:schemeClr val="hlink"/>
              </a:buClr>
            </a:pPr>
            <a:endParaRPr lang="en-US" sz="1600" dirty="0" smtClean="0">
              <a:solidFill>
                <a:schemeClr val="accent2"/>
              </a:solidFill>
              <a:latin typeface="Arial" charset="0"/>
              <a:cs typeface="Arial" charset="0"/>
            </a:endParaRPr>
          </a:p>
          <a:p>
            <a:pPr marL="280988" indent="-280988" eaLnBrk="0" hangingPunct="0">
              <a:lnSpc>
                <a:spcPct val="90000"/>
              </a:lnSpc>
              <a:buClr>
                <a:schemeClr val="hlink"/>
              </a:buClr>
              <a:buFont typeface="Wingdings" pitchFamily="2" charset="2"/>
              <a:buChar char="Ø"/>
            </a:pPr>
            <a:r>
              <a:rPr lang="en-US" sz="1600" dirty="0" smtClean="0">
                <a:solidFill>
                  <a:schemeClr val="accent2"/>
                </a:solidFill>
                <a:latin typeface="Arial" charset="0"/>
                <a:cs typeface="Arial" charset="0"/>
              </a:rPr>
              <a:t>Frequent vessel capacity and size changes throughout year</a:t>
            </a:r>
            <a:endParaRPr lang="en-US" sz="1600" dirty="0">
              <a:solidFill>
                <a:schemeClr val="accent2"/>
              </a:solidFill>
              <a:latin typeface="Arial" charset="0"/>
              <a:cs typeface="Arial" charset="0"/>
            </a:endParaRPr>
          </a:p>
          <a:p>
            <a:pPr marL="280988" indent="-280988" eaLnBrk="0" hangingPunct="0">
              <a:lnSpc>
                <a:spcPct val="90000"/>
              </a:lnSpc>
              <a:buClr>
                <a:schemeClr val="hlink"/>
              </a:buClr>
              <a:buFont typeface="Wingdings" pitchFamily="2" charset="2"/>
              <a:buChar char="Ø"/>
            </a:pPr>
            <a:endParaRPr lang="en-US" sz="1600" dirty="0">
              <a:solidFill>
                <a:schemeClr val="accent2"/>
              </a:solidFill>
              <a:latin typeface="Arial" charset="0"/>
              <a:cs typeface="Arial" charset="0"/>
            </a:endParaRPr>
          </a:p>
          <a:p>
            <a:pPr marL="280988" indent="-280988" eaLnBrk="0" hangingPunct="0">
              <a:lnSpc>
                <a:spcPct val="90000"/>
              </a:lnSpc>
              <a:buClr>
                <a:schemeClr val="hlink"/>
              </a:buClr>
              <a:buFont typeface="Wingdings" pitchFamily="2" charset="2"/>
              <a:buChar char="Ø"/>
            </a:pPr>
            <a:r>
              <a:rPr lang="en-US" sz="1600" dirty="0">
                <a:solidFill>
                  <a:schemeClr val="accent2"/>
                </a:solidFill>
                <a:latin typeface="Arial" charset="0"/>
                <a:cs typeface="Arial" charset="0"/>
              </a:rPr>
              <a:t>Limited number of carriers willing or authorized  to handle Class </a:t>
            </a:r>
            <a:r>
              <a:rPr lang="en-US" sz="1600" dirty="0" smtClean="0">
                <a:solidFill>
                  <a:schemeClr val="accent2"/>
                </a:solidFill>
                <a:latin typeface="Arial" charset="0"/>
                <a:cs typeface="Arial" charset="0"/>
              </a:rPr>
              <a:t>7</a:t>
            </a:r>
          </a:p>
          <a:p>
            <a:pPr marL="280988" indent="-280988" eaLnBrk="0" hangingPunct="0">
              <a:lnSpc>
                <a:spcPct val="90000"/>
              </a:lnSpc>
              <a:buClr>
                <a:schemeClr val="hlink"/>
              </a:buClr>
            </a:pPr>
            <a:endParaRPr lang="en-US" sz="1600" dirty="0" smtClean="0">
              <a:solidFill>
                <a:schemeClr val="accent2"/>
              </a:solidFill>
              <a:latin typeface="Arial" charset="0"/>
              <a:cs typeface="Arial" charset="0"/>
            </a:endParaRPr>
          </a:p>
          <a:p>
            <a:pPr marL="280988" indent="-280988" eaLnBrk="0" hangingPunct="0">
              <a:lnSpc>
                <a:spcPct val="90000"/>
              </a:lnSpc>
              <a:buClr>
                <a:schemeClr val="hlink"/>
              </a:buClr>
              <a:buFont typeface="Wingdings" pitchFamily="2" charset="2"/>
              <a:buChar char="Ø"/>
            </a:pPr>
            <a:r>
              <a:rPr lang="en-US" sz="1600" dirty="0" smtClean="0">
                <a:solidFill>
                  <a:schemeClr val="accent2"/>
                </a:solidFill>
                <a:latin typeface="Arial" charset="0"/>
                <a:cs typeface="Arial" charset="0"/>
              </a:rPr>
              <a:t>Major air carrier policy prohibiting RAM carriage adversely affects handling capability in large EU hub airport</a:t>
            </a:r>
          </a:p>
          <a:p>
            <a:pPr marL="280988" indent="-280988" eaLnBrk="0" hangingPunct="0">
              <a:lnSpc>
                <a:spcPct val="90000"/>
              </a:lnSpc>
              <a:buClr>
                <a:schemeClr val="hlink"/>
              </a:buClr>
            </a:pPr>
            <a:endParaRPr lang="en-US" sz="1600" dirty="0" smtClean="0">
              <a:solidFill>
                <a:schemeClr val="accent2"/>
              </a:solidFill>
              <a:latin typeface="Arial" charset="0"/>
              <a:cs typeface="Arial" charset="0"/>
            </a:endParaRPr>
          </a:p>
          <a:p>
            <a:pPr marL="280988" indent="-280988" eaLnBrk="0" hangingPunct="0">
              <a:lnSpc>
                <a:spcPct val="90000"/>
              </a:lnSpc>
              <a:buClr>
                <a:schemeClr val="hlink"/>
              </a:buClr>
              <a:buFont typeface="Wingdings" pitchFamily="2" charset="2"/>
              <a:buChar char="Ø"/>
            </a:pPr>
            <a:r>
              <a:rPr lang="en-US" sz="1600" dirty="0" smtClean="0">
                <a:solidFill>
                  <a:schemeClr val="accent2"/>
                </a:solidFill>
                <a:latin typeface="Arial" charset="0"/>
                <a:cs typeface="Arial" charset="0"/>
              </a:rPr>
              <a:t>Captain of vessel discretionary power over loading</a:t>
            </a:r>
            <a:endParaRPr lang="en-US" sz="1600" dirty="0">
              <a:solidFill>
                <a:schemeClr val="accent2"/>
              </a:solidFill>
              <a:latin typeface="Arial" charset="0"/>
              <a:cs typeface="Arial" charset="0"/>
            </a:endParaRPr>
          </a:p>
          <a:p>
            <a:pPr marL="280988" indent="-280988" eaLnBrk="0" hangingPunct="0">
              <a:lnSpc>
                <a:spcPct val="90000"/>
              </a:lnSpc>
              <a:buClr>
                <a:schemeClr val="hlink"/>
              </a:buClr>
              <a:buFont typeface="Wingdings" pitchFamily="2" charset="2"/>
              <a:buChar char="Ø"/>
            </a:pPr>
            <a:endParaRPr lang="en-US" sz="1600" dirty="0">
              <a:solidFill>
                <a:schemeClr val="accent2"/>
              </a:solidFill>
              <a:latin typeface="Arial" charset="0"/>
              <a:cs typeface="Arial" charset="0"/>
            </a:endParaRPr>
          </a:p>
          <a:p>
            <a:pPr marL="280988" indent="-280988" eaLnBrk="0" hangingPunct="0">
              <a:lnSpc>
                <a:spcPct val="90000"/>
              </a:lnSpc>
              <a:buClr>
                <a:schemeClr val="hlink"/>
              </a:buClr>
              <a:buFont typeface="Wingdings" pitchFamily="2" charset="2"/>
              <a:buChar char="Ø"/>
            </a:pPr>
            <a:r>
              <a:rPr lang="en-GB" sz="1600" dirty="0">
                <a:solidFill>
                  <a:schemeClr val="accent2"/>
                </a:solidFill>
                <a:latin typeface="Arial" charset="0"/>
                <a:cs typeface="Arial" charset="0"/>
              </a:rPr>
              <a:t>Major carrier official statement: “…in principle not opposed to carrying….radioactive cargo” and “…will consider carriage….provided….transit restrictions are lifted</a:t>
            </a:r>
            <a:r>
              <a:rPr lang="en-GB" sz="1600" dirty="0" smtClean="0">
                <a:solidFill>
                  <a:schemeClr val="accent2"/>
                </a:solidFill>
                <a:latin typeface="Arial" charset="0"/>
                <a:cs typeface="Arial" charset="0"/>
              </a:rPr>
              <a:t>…”</a:t>
            </a:r>
          </a:p>
          <a:p>
            <a:pPr marL="280988" indent="-280988" eaLnBrk="0" hangingPunct="0">
              <a:lnSpc>
                <a:spcPct val="90000"/>
              </a:lnSpc>
              <a:buClr>
                <a:schemeClr val="hlink"/>
              </a:buClr>
            </a:pPr>
            <a:endParaRPr lang="en-GB" sz="1600" dirty="0" smtClean="0">
              <a:solidFill>
                <a:schemeClr val="accent2"/>
              </a:solidFill>
              <a:latin typeface="Arial" charset="0"/>
              <a:cs typeface="Arial" charset="0"/>
            </a:endParaRPr>
          </a:p>
          <a:p>
            <a:pPr marL="280988" indent="-280988" eaLnBrk="0" hangingPunct="0">
              <a:lnSpc>
                <a:spcPct val="90000"/>
              </a:lnSpc>
              <a:buClr>
                <a:schemeClr val="hlink"/>
              </a:buClr>
              <a:buFont typeface="Wingdings" pitchFamily="2" charset="2"/>
              <a:buChar char="Ø"/>
            </a:pPr>
            <a:r>
              <a:rPr lang="en-GB" sz="1600" dirty="0" smtClean="0">
                <a:solidFill>
                  <a:schemeClr val="accent2"/>
                </a:solidFill>
                <a:latin typeface="Arial" charset="0"/>
                <a:cs typeface="Arial" charset="0"/>
              </a:rPr>
              <a:t>Poorly researched and/or sensationalist reporting on purported RAM transport events</a:t>
            </a:r>
            <a:endParaRPr lang="en-GB" sz="1600" dirty="0">
              <a:solidFill>
                <a:schemeClr val="accent2"/>
              </a:solidFill>
              <a:latin typeface="Arial" charset="0"/>
              <a:cs typeface="Arial" charset="0"/>
            </a:endParaRPr>
          </a:p>
          <a:p>
            <a:pPr marL="280988" indent="-280988" eaLnBrk="0" hangingPunct="0">
              <a:lnSpc>
                <a:spcPct val="90000"/>
              </a:lnSpc>
              <a:buClr>
                <a:schemeClr val="hlink"/>
              </a:buClr>
              <a:buFont typeface="Wingdings" pitchFamily="2" charset="2"/>
              <a:buChar char="Ø"/>
            </a:pPr>
            <a:endParaRPr lang="en-US" sz="1600" dirty="0">
              <a:solidFill>
                <a:schemeClr val="accent2"/>
              </a:solidFill>
              <a:latin typeface="Arial" charset="0"/>
              <a:cs typeface="Arial" charset="0"/>
            </a:endParaRPr>
          </a:p>
          <a:p>
            <a:pPr marL="280988" indent="-280988" eaLnBrk="0" hangingPunct="0">
              <a:lnSpc>
                <a:spcPct val="90000"/>
              </a:lnSpc>
              <a:buClr>
                <a:schemeClr val="hlink"/>
              </a:buClr>
              <a:buFont typeface="Wingdings" pitchFamily="2" charset="2"/>
              <a:buChar char="Ø"/>
            </a:pPr>
            <a:r>
              <a:rPr lang="en-US" sz="1600" dirty="0" smtClean="0">
                <a:solidFill>
                  <a:schemeClr val="accent2"/>
                </a:solidFill>
                <a:latin typeface="Arial" charset="0"/>
                <a:cs typeface="Arial" charset="0"/>
              </a:rPr>
              <a:t>Denial or delay </a:t>
            </a:r>
            <a:r>
              <a:rPr lang="en-US" sz="1600" dirty="0">
                <a:solidFill>
                  <a:schemeClr val="accent2"/>
                </a:solidFill>
                <a:latin typeface="Arial" charset="0"/>
                <a:cs typeface="Arial" charset="0"/>
              </a:rPr>
              <a:t>of shipments increases the cost to industry and the consumer, reduces inventories of sterile products </a:t>
            </a:r>
            <a:r>
              <a:rPr lang="en-US" sz="1600" dirty="0" smtClean="0">
                <a:solidFill>
                  <a:schemeClr val="accent2"/>
                </a:solidFill>
                <a:latin typeface="Arial" charset="0"/>
                <a:cs typeface="Arial" charset="0"/>
              </a:rPr>
              <a:t>or availability of nuclear medicine products, and </a:t>
            </a:r>
            <a:r>
              <a:rPr lang="en-US" sz="1600" dirty="0">
                <a:solidFill>
                  <a:schemeClr val="accent2"/>
                </a:solidFill>
                <a:latin typeface="Arial" charset="0"/>
                <a:cs typeface="Arial" charset="0"/>
              </a:rPr>
              <a:t>increases the perception of risk associated with the use of radioactive </a:t>
            </a:r>
            <a:r>
              <a:rPr lang="en-US" sz="1600" dirty="0" smtClean="0">
                <a:solidFill>
                  <a:schemeClr val="accent2"/>
                </a:solidFill>
                <a:latin typeface="Arial" charset="0"/>
                <a:cs typeface="Arial" charset="0"/>
              </a:rPr>
              <a:t>materials</a:t>
            </a:r>
            <a:endParaRPr lang="en-US" sz="1600" dirty="0">
              <a:solidFill>
                <a:schemeClr val="accent2"/>
              </a:solidFill>
              <a:latin typeface="Arial" charset="0"/>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idx="4294967295"/>
          </p:nvPr>
        </p:nvSpPr>
        <p:spPr>
          <a:xfrm>
            <a:off x="482600" y="292100"/>
            <a:ext cx="8229600" cy="685800"/>
          </a:xfrm>
        </p:spPr>
        <p:txBody>
          <a:bodyPr/>
          <a:lstStyle/>
          <a:p>
            <a:r>
              <a:rPr lang="en-US" smtClean="0">
                <a:ea typeface="ＭＳ Ｐゴシック"/>
                <a:cs typeface="Arial" charset="0"/>
              </a:rPr>
              <a:t>IAEA International Steering Committee</a:t>
            </a:r>
          </a:p>
        </p:txBody>
      </p:sp>
      <p:sp>
        <p:nvSpPr>
          <p:cNvPr id="27650" name="Rectangle 3"/>
          <p:cNvSpPr>
            <a:spLocks noGrp="1"/>
          </p:cNvSpPr>
          <p:nvPr>
            <p:ph type="body" idx="4294967295"/>
          </p:nvPr>
        </p:nvSpPr>
        <p:spPr>
          <a:xfrm>
            <a:off x="330200" y="1358900"/>
            <a:ext cx="8394700" cy="5219700"/>
          </a:xfrm>
        </p:spPr>
        <p:txBody>
          <a:bodyPr/>
          <a:lstStyle/>
          <a:p>
            <a:pPr>
              <a:lnSpc>
                <a:spcPct val="90000"/>
              </a:lnSpc>
              <a:buFont typeface="Wingdings" pitchFamily="2" charset="2"/>
              <a:buChar char="Ø"/>
            </a:pPr>
            <a:r>
              <a:rPr lang="en-US" sz="2000" dirty="0" smtClean="0">
                <a:ea typeface="ＭＳ Ｐゴシック"/>
                <a:cs typeface="Arial" charset="0"/>
              </a:rPr>
              <a:t>IAEA International Steering Committee on Denial of Shipment of Radioactive Materials (ISC)</a:t>
            </a:r>
          </a:p>
          <a:p>
            <a:pPr>
              <a:lnSpc>
                <a:spcPct val="90000"/>
              </a:lnSpc>
              <a:buFont typeface="Wingdings" pitchFamily="2" charset="2"/>
              <a:buChar char="Ø"/>
            </a:pPr>
            <a:r>
              <a:rPr lang="en-US" sz="2000" dirty="0" smtClean="0">
                <a:ea typeface="ＭＳ Ｐゴシック"/>
                <a:cs typeface="Arial" charset="0"/>
              </a:rPr>
              <a:t>Established 2006; 6</a:t>
            </a:r>
            <a:r>
              <a:rPr lang="en-US" sz="2000" baseline="30000" dirty="0" smtClean="0">
                <a:ea typeface="ＭＳ Ｐゴシック"/>
                <a:cs typeface="Arial" charset="0"/>
              </a:rPr>
              <a:t>th</a:t>
            </a:r>
            <a:r>
              <a:rPr lang="en-US" sz="2000" dirty="0" smtClean="0">
                <a:ea typeface="ＭＳ Ｐゴシック"/>
                <a:cs typeface="Arial" charset="0"/>
              </a:rPr>
              <a:t> annual meeting held April 2011</a:t>
            </a:r>
          </a:p>
          <a:p>
            <a:pPr>
              <a:lnSpc>
                <a:spcPct val="90000"/>
              </a:lnSpc>
              <a:buFont typeface="Wingdings" pitchFamily="2" charset="2"/>
              <a:buChar char="Ø"/>
            </a:pPr>
            <a:r>
              <a:rPr lang="en-US" sz="2000" dirty="0" smtClean="0">
                <a:ea typeface="ＭＳ Ｐゴシック"/>
                <a:cs typeface="Arial" charset="0"/>
              </a:rPr>
              <a:t>Meeting #7 : February 2012</a:t>
            </a:r>
          </a:p>
          <a:p>
            <a:pPr>
              <a:lnSpc>
                <a:spcPct val="90000"/>
              </a:lnSpc>
              <a:buFont typeface="Wingdings" pitchFamily="2" charset="2"/>
              <a:buChar char="Ø"/>
            </a:pPr>
            <a:endParaRPr lang="en-US" dirty="0" smtClean="0">
              <a:ea typeface="ＭＳ Ｐゴシック"/>
              <a:cs typeface="Arial" charset="0"/>
            </a:endParaRPr>
          </a:p>
          <a:p>
            <a:pPr>
              <a:lnSpc>
                <a:spcPct val="90000"/>
              </a:lnSpc>
              <a:buFontTx/>
              <a:buNone/>
            </a:pPr>
            <a:r>
              <a:rPr lang="en-US" b="1" dirty="0" smtClean="0">
                <a:solidFill>
                  <a:srgbClr val="0E2B5D"/>
                </a:solidFill>
                <a:ea typeface="ＭＳ Ｐゴシック"/>
                <a:cs typeface="Arial" charset="0"/>
              </a:rPr>
              <a:t>Mandate</a:t>
            </a:r>
          </a:p>
          <a:p>
            <a:pPr>
              <a:lnSpc>
                <a:spcPct val="90000"/>
              </a:lnSpc>
              <a:buFontTx/>
              <a:buNone/>
            </a:pPr>
            <a:endParaRPr lang="en-US" b="1" dirty="0" smtClean="0">
              <a:solidFill>
                <a:schemeClr val="tx2"/>
              </a:solidFill>
              <a:ea typeface="ＭＳ Ｐゴシック"/>
              <a:cs typeface="Arial" charset="0"/>
            </a:endParaRPr>
          </a:p>
          <a:p>
            <a:pPr>
              <a:lnSpc>
                <a:spcPct val="90000"/>
              </a:lnSpc>
              <a:buFont typeface="Wingdings" pitchFamily="2" charset="2"/>
              <a:buChar char="Ø"/>
            </a:pPr>
            <a:r>
              <a:rPr lang="en-US" sz="2000" dirty="0" smtClean="0">
                <a:ea typeface="ＭＳ Ｐゴシック"/>
                <a:cs typeface="Arial" charset="0"/>
              </a:rPr>
              <a:t>To develop and coordinate a comprehensive Action Plan which will facilitate the global transportation of radioactive materials</a:t>
            </a:r>
          </a:p>
          <a:p>
            <a:pPr>
              <a:lnSpc>
                <a:spcPct val="90000"/>
              </a:lnSpc>
              <a:buFont typeface="Wingdings" pitchFamily="2" charset="2"/>
              <a:buChar char="Ø"/>
            </a:pPr>
            <a:endParaRPr lang="en-US" dirty="0" smtClean="0">
              <a:ea typeface="ＭＳ Ｐゴシック"/>
              <a:cs typeface="Arial" charset="0"/>
            </a:endParaRPr>
          </a:p>
          <a:p>
            <a:pPr>
              <a:lnSpc>
                <a:spcPct val="90000"/>
              </a:lnSpc>
              <a:buFontTx/>
              <a:buNone/>
            </a:pPr>
            <a:r>
              <a:rPr lang="en-US" b="1" dirty="0" smtClean="0">
                <a:solidFill>
                  <a:srgbClr val="0E2B5D"/>
                </a:solidFill>
                <a:ea typeface="ＭＳ Ｐゴシック"/>
                <a:cs typeface="Arial" charset="0"/>
              </a:rPr>
              <a:t>Membership</a:t>
            </a:r>
          </a:p>
          <a:p>
            <a:pPr>
              <a:lnSpc>
                <a:spcPct val="90000"/>
              </a:lnSpc>
              <a:buFontTx/>
              <a:buNone/>
            </a:pPr>
            <a:endParaRPr lang="en-US" b="1" dirty="0" smtClean="0">
              <a:solidFill>
                <a:schemeClr val="tx2"/>
              </a:solidFill>
              <a:ea typeface="ＭＳ Ｐゴシック"/>
              <a:cs typeface="Arial" charset="0"/>
            </a:endParaRPr>
          </a:p>
          <a:p>
            <a:pPr>
              <a:lnSpc>
                <a:spcPct val="90000"/>
              </a:lnSpc>
              <a:buFont typeface="Wingdings" pitchFamily="2" charset="2"/>
              <a:buChar char="Ø"/>
            </a:pPr>
            <a:r>
              <a:rPr lang="en-US" sz="2000" dirty="0" smtClean="0">
                <a:ea typeface="ＭＳ Ｐゴシック"/>
                <a:cs typeface="Arial" charset="0"/>
              </a:rPr>
              <a:t>~ 40 members : &gt; 20 countries represented, plus IAEA, IMO, ICAO, governmental and non-governmental organizations, industry associations and some specific industries</a:t>
            </a:r>
          </a:p>
          <a:p>
            <a:pPr>
              <a:lnSpc>
                <a:spcPct val="90000"/>
              </a:lnSpc>
              <a:buFontTx/>
              <a:buNone/>
            </a:pPr>
            <a:endParaRPr lang="en-US" dirty="0" smtClean="0">
              <a:ea typeface="ＭＳ Ｐゴシック"/>
              <a:cs typeface="Arial" charset="0"/>
            </a:endParaRPr>
          </a:p>
          <a:p>
            <a:pPr>
              <a:lnSpc>
                <a:spcPct val="90000"/>
              </a:lnSpc>
              <a:buFontTx/>
              <a:buNone/>
            </a:pPr>
            <a:endParaRPr lang="en-US" dirty="0" smtClean="0">
              <a:latin typeface="Calibri" pitchFamily="34" charset="0"/>
              <a:ea typeface="ＭＳ Ｐゴシック"/>
            </a:endParaRPr>
          </a:p>
          <a:p>
            <a:pPr>
              <a:lnSpc>
                <a:spcPct val="90000"/>
              </a:lnSpc>
            </a:pPr>
            <a:endParaRPr lang="en-US" dirty="0" smtClean="0">
              <a:latin typeface="Calibri" pitchFamily="34" charset="0"/>
              <a:ea typeface="ＭＳ Ｐゴシック"/>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3">
      <a:dk1>
        <a:srgbClr val="000000"/>
      </a:dk1>
      <a:lt1>
        <a:srgbClr val="FFFFFF"/>
      </a:lt1>
      <a:dk2>
        <a:srgbClr val="000000"/>
      </a:dk2>
      <a:lt2>
        <a:srgbClr val="808080"/>
      </a:lt2>
      <a:accent1>
        <a:srgbClr val="CA7700"/>
      </a:accent1>
      <a:accent2>
        <a:srgbClr val="002F5F"/>
      </a:accent2>
      <a:accent3>
        <a:srgbClr val="FFFFFF"/>
      </a:accent3>
      <a:accent4>
        <a:srgbClr val="000000"/>
      </a:accent4>
      <a:accent5>
        <a:srgbClr val="E1BDAA"/>
      </a:accent5>
      <a:accent6>
        <a:srgbClr val="002A55"/>
      </a:accent6>
      <a:hlink>
        <a:srgbClr val="ADC400"/>
      </a:hlink>
      <a:folHlink>
        <a:srgbClr val="4D4F53"/>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CA7700"/>
        </a:accent1>
        <a:accent2>
          <a:srgbClr val="002F5F"/>
        </a:accent2>
        <a:accent3>
          <a:srgbClr val="FFFFFF"/>
        </a:accent3>
        <a:accent4>
          <a:srgbClr val="000000"/>
        </a:accent4>
        <a:accent5>
          <a:srgbClr val="E1BDAA"/>
        </a:accent5>
        <a:accent6>
          <a:srgbClr val="002A55"/>
        </a:accent6>
        <a:hlink>
          <a:srgbClr val="ADC400"/>
        </a:hlink>
        <a:folHlink>
          <a:srgbClr val="4D4F5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3165</TotalTime>
  <Words>2784</Words>
  <Application>Microsoft Office PowerPoint</Application>
  <PresentationFormat>On-screen Show (4:3)</PresentationFormat>
  <Paragraphs>333</Paragraphs>
  <Slides>20</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Blank Presentation</vt:lpstr>
      <vt:lpstr>Microsoft Excel 97-2003 Worksheet</vt:lpstr>
      <vt:lpstr>Denial of Shipment of Radioactive Material (Session 3B) </vt:lpstr>
      <vt:lpstr>PowerPoint Presentation</vt:lpstr>
      <vt:lpstr>Specialized Supply Chain</vt:lpstr>
      <vt:lpstr>History of Safe Transport</vt:lpstr>
      <vt:lpstr>“Denials” Definition (IAEA ISC)</vt:lpstr>
      <vt:lpstr>Reasons for Denials: IMO/IAEA Findings</vt:lpstr>
      <vt:lpstr>Joint Denial Database: Summary to Date</vt:lpstr>
      <vt:lpstr>Supply Chain Challenges </vt:lpstr>
      <vt:lpstr>IAEA International Steering Committee</vt:lpstr>
      <vt:lpstr>A New Structure </vt:lpstr>
      <vt:lpstr>IAEA : National Focal Points (NFP) / Regional Networks (RN) </vt:lpstr>
      <vt:lpstr>A New Structure </vt:lpstr>
      <vt:lpstr>IAEA Steering Committee Action Plan</vt:lpstr>
      <vt:lpstr>Actions Underway</vt:lpstr>
      <vt:lpstr>Case Study: Brazil</vt:lpstr>
      <vt:lpstr>Case Study: Australia</vt:lpstr>
      <vt:lpstr>Status</vt:lpstr>
      <vt:lpstr>The Future </vt:lpstr>
      <vt:lpstr>Conclusions</vt:lpstr>
      <vt:lpstr>PowerPoint Presentation</vt:lpstr>
    </vt:vector>
  </TitlesOfParts>
  <Company>Character Creative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Ryan Thompson</dc:creator>
  <cp:lastModifiedBy>RIEDER, Maria</cp:lastModifiedBy>
  <cp:revision>286</cp:revision>
  <dcterms:created xsi:type="dcterms:W3CDTF">2010-11-04T15:53:48Z</dcterms:created>
  <dcterms:modified xsi:type="dcterms:W3CDTF">2011-10-18T12:57:56Z</dcterms:modified>
</cp:coreProperties>
</file>