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2"/>
  </p:notesMasterIdLst>
  <p:handoutMasterIdLst>
    <p:handoutMasterId r:id="rId13"/>
  </p:handoutMasterIdLst>
  <p:sldIdLst>
    <p:sldId id="256" r:id="rId2"/>
    <p:sldId id="257" r:id="rId3"/>
    <p:sldId id="263" r:id="rId4"/>
    <p:sldId id="264" r:id="rId5"/>
    <p:sldId id="269" r:id="rId6"/>
    <p:sldId id="271" r:id="rId7"/>
    <p:sldId id="265" r:id="rId8"/>
    <p:sldId id="266" r:id="rId9"/>
    <p:sldId id="267" r:id="rId10"/>
    <p:sldId id="268"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DB0E"/>
    <a:srgbClr val="FF8305"/>
    <a:srgbClr val="0B2B5C"/>
    <a:srgbClr val="6699FF"/>
    <a:srgbClr val="99CCFF"/>
    <a:srgbClr val="000066"/>
    <a:srgbClr val="000099"/>
    <a:srgbClr val="FFD6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53" autoAdjust="0"/>
    <p:restoredTop sz="85831" autoAdjust="0"/>
  </p:normalViewPr>
  <p:slideViewPr>
    <p:cSldViewPr>
      <p:cViewPr varScale="1">
        <p:scale>
          <a:sx n="83" d="100"/>
          <a:sy n="83" d="100"/>
        </p:scale>
        <p:origin x="-1464"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 Id="rId9"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634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634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634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7519D1A-9B88-467A-9763-77181EC213FE}" type="slidenum">
              <a:rPr lang="en-US"/>
              <a:pPr/>
              <a:t>‹#›</a:t>
            </a:fld>
            <a:endParaRPr lang="en-US" dirty="0"/>
          </a:p>
        </p:txBody>
      </p:sp>
    </p:spTree>
    <p:extLst>
      <p:ext uri="{BB962C8B-B14F-4D97-AF65-F5344CB8AC3E}">
        <p14:creationId xmlns:p14="http://schemas.microsoft.com/office/powerpoint/2010/main" val="157559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fr-FR" dirty="0"/>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fr-FR" dirty="0"/>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fr-FR"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09E6F13-DDAB-4500-A429-4709E127BCBA}" type="slidenum">
              <a:rPr lang="fr-FR"/>
              <a:pPr/>
              <a:t>‹#›</a:t>
            </a:fld>
            <a:endParaRPr lang="fr-FR" dirty="0"/>
          </a:p>
        </p:txBody>
      </p:sp>
    </p:spTree>
    <p:extLst>
      <p:ext uri="{BB962C8B-B14F-4D97-AF65-F5344CB8AC3E}">
        <p14:creationId xmlns:p14="http://schemas.microsoft.com/office/powerpoint/2010/main" val="7111165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16899-648B-4ADD-9B2E-2CE43D2A120D}" type="slidenum">
              <a:rPr lang="fr-FR"/>
              <a:pPr/>
              <a:t>1</a:t>
            </a:fld>
            <a:endParaRPr lang="fr-FR" dirty="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7C35C-543B-4287-B7CC-2F6903AC995C}" type="slidenum">
              <a:rPr lang="fr-FR"/>
              <a:pPr/>
              <a:t>10</a:t>
            </a:fld>
            <a:endParaRPr lang="fr-FR"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7C35C-543B-4287-B7CC-2F6903AC995C}" type="slidenum">
              <a:rPr lang="fr-FR"/>
              <a:pPr/>
              <a:t>2</a:t>
            </a:fld>
            <a:endParaRPr lang="fr-FR"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7C35C-543B-4287-B7CC-2F6903AC995C}" type="slidenum">
              <a:rPr lang="fr-FR"/>
              <a:pPr/>
              <a:t>3</a:t>
            </a:fld>
            <a:endParaRPr lang="fr-FR"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7C35C-543B-4287-B7CC-2F6903AC995C}" type="slidenum">
              <a:rPr lang="fr-FR"/>
              <a:pPr/>
              <a:t>4</a:t>
            </a:fld>
            <a:endParaRPr lang="fr-FR"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GB" dirty="0" smtClean="0"/>
              <a:t>The IATA Dangerous Goods</a:t>
            </a:r>
            <a:r>
              <a:rPr lang="en-GB" baseline="0" dirty="0" smtClean="0"/>
              <a:t> Board meets 2 times per year. The upcoming meeting in early 2012 will be the 100</a:t>
            </a:r>
            <a:r>
              <a:rPr lang="en-GB" baseline="30000" dirty="0" smtClean="0"/>
              <a:t>th</a:t>
            </a:r>
            <a:r>
              <a:rPr lang="en-GB" baseline="0" dirty="0" smtClean="0"/>
              <a:t> meeting of the group of airline experts. Through the IATA dangerous goods board and in cooperation with ICAO, we develop the IATA Dangerous Goods Regulations, soon to be published in its 53</a:t>
            </a:r>
            <a:r>
              <a:rPr lang="en-GB" baseline="30000" dirty="0" smtClean="0"/>
              <a:t>rd</a:t>
            </a:r>
            <a:r>
              <a:rPr lang="en-GB" baseline="0" dirty="0" smtClean="0"/>
              <a:t> Edition. With that same material we also publish information to specific groups, like infectious substance shippers and ground handling staff to assist them with information developed for and targeted to them.</a:t>
            </a:r>
          </a:p>
          <a:p>
            <a:endParaRPr lang="en-GB" baseline="0" dirty="0" smtClean="0"/>
          </a:p>
          <a:p>
            <a:r>
              <a:rPr lang="en-GB" baseline="0" dirty="0" smtClean="0"/>
              <a:t>IATA presents papers to the ICAO DGP based on industry response. We do much of the same at the UN, however we do not hold a voting status there. Through our work the UN, ICAO and the IAEA, we are constantly trying to improve the safe transport of dangerous goods, the understanding of the Regulations and the application of the Regulations.</a:t>
            </a: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7C35C-543B-4287-B7CC-2F6903AC995C}" type="slidenum">
              <a:rPr lang="fr-FR"/>
              <a:pPr/>
              <a:t>5</a:t>
            </a:fld>
            <a:endParaRPr lang="fr-FR"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GB" dirty="0" smtClean="0"/>
              <a:t>IATA</a:t>
            </a:r>
            <a:r>
              <a:rPr lang="en-GB" baseline="0" dirty="0" smtClean="0"/>
              <a:t>’s DGTTF has been around for a number of years, developing training standards for all aspects of the IATA DGR.</a:t>
            </a:r>
            <a:endParaRPr lang="en-GB" dirty="0" smtClean="0"/>
          </a:p>
          <a:p>
            <a:r>
              <a:rPr lang="en-GB" dirty="0" smtClean="0"/>
              <a:t>The develop standard material, instructor qualifications,  validate training programmes and develop proposals</a:t>
            </a:r>
            <a:r>
              <a:rPr lang="en-GB" baseline="0" dirty="0" smtClean="0"/>
              <a:t> to the IATA DGB. </a:t>
            </a:r>
          </a:p>
          <a:p>
            <a:r>
              <a:rPr lang="en-GB" baseline="0" dirty="0" smtClean="0"/>
              <a:t>The standard material and instructor qualifications from this group are to a higher standard than the minimum requirements found in the Regulations.</a:t>
            </a:r>
          </a:p>
          <a:p>
            <a:endParaRPr lang="en-GB" baseline="0" dirty="0" smtClean="0"/>
          </a:p>
          <a:p>
            <a:r>
              <a:rPr lang="en-GB" baseline="0" dirty="0" smtClean="0"/>
              <a:t>IATA delivers training as well. Through our ITDI directly using qualified instructors and standardized materials.</a:t>
            </a:r>
          </a:p>
          <a:p>
            <a:r>
              <a:rPr lang="en-GB" baseline="0" dirty="0" smtClean="0"/>
              <a:t>We also have a network of accredited training schools who submit their material to IATA for accreditation and when they meet the high standard, they may issue certificates with an IATA logo on it.</a:t>
            </a:r>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7C35C-543B-4287-B7CC-2F6903AC995C}" type="slidenum">
              <a:rPr lang="fr-FR"/>
              <a:pPr/>
              <a:t>6</a:t>
            </a:fld>
            <a:endParaRPr lang="fr-FR"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GB" dirty="0" smtClean="0"/>
              <a:t>IATA</a:t>
            </a:r>
            <a:r>
              <a:rPr lang="en-GB" baseline="0" dirty="0" smtClean="0"/>
              <a:t>’s DGTTF has been around for a number of years, developing training standards for all aspects of the IATA DGR.</a:t>
            </a:r>
            <a:endParaRPr lang="en-GB" dirty="0" smtClean="0"/>
          </a:p>
          <a:p>
            <a:r>
              <a:rPr lang="en-GB" dirty="0" smtClean="0"/>
              <a:t>The develop standard material, instructor qualifications,  validate training programmes and develop proposals</a:t>
            </a:r>
            <a:r>
              <a:rPr lang="en-GB" baseline="0" dirty="0" smtClean="0"/>
              <a:t> to the IATA DGB. </a:t>
            </a:r>
          </a:p>
          <a:p>
            <a:r>
              <a:rPr lang="en-GB" baseline="0" dirty="0" smtClean="0"/>
              <a:t>The standard material and instructor qualifications from this group are to a higher standard than the minimum requirements found in the Regulations.</a:t>
            </a:r>
          </a:p>
          <a:p>
            <a:endParaRPr lang="en-GB" baseline="0" dirty="0" smtClean="0"/>
          </a:p>
          <a:p>
            <a:r>
              <a:rPr lang="en-GB" baseline="0" dirty="0" smtClean="0"/>
              <a:t>IATA delivers training as well. Through our ITDI directly using qualified instructors and standardized materials.</a:t>
            </a:r>
          </a:p>
          <a:p>
            <a:r>
              <a:rPr lang="en-GB" baseline="0" dirty="0" smtClean="0"/>
              <a:t>We also have a network of accredited training schools who submit their material to IATA for accreditation and when they meet the high standard, they may issue certificates with an IATA logo on it.</a:t>
            </a:r>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7C35C-543B-4287-B7CC-2F6903AC995C}" type="slidenum">
              <a:rPr lang="fr-FR"/>
              <a:pPr/>
              <a:t>7</a:t>
            </a:fld>
            <a:endParaRPr lang="fr-FR"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Supportive of the IAEA’s work. </a:t>
            </a:r>
          </a:p>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Participated in the Regional workshops, continue to participate at the steering</a:t>
            </a:r>
            <a:r>
              <a:rPr lang="en-GB" baseline="0" dirty="0" smtClean="0"/>
              <a:t> committee. Support at TRANSSC on the Regulations.</a:t>
            </a:r>
            <a:endParaRPr lang="en-GB" dirty="0" smtClean="0"/>
          </a:p>
          <a:p>
            <a:r>
              <a:rPr lang="en-GB" dirty="0" smtClean="0"/>
              <a:t>Regulations must be practical, economically sound</a:t>
            </a:r>
            <a:r>
              <a:rPr lang="en-GB" baseline="0" dirty="0" smtClean="0"/>
              <a:t> and advance safety.</a:t>
            </a:r>
          </a:p>
          <a:p>
            <a:r>
              <a:rPr lang="en-GB" baseline="0" dirty="0" smtClean="0"/>
              <a:t>Optimum balance between safety and economic considerations.</a:t>
            </a:r>
          </a:p>
          <a:p>
            <a:r>
              <a:rPr lang="en-GB" baseline="0" dirty="0" smtClean="0"/>
              <a:t>A change in the balance causes an overall decrease in safety.</a:t>
            </a:r>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7C35C-543B-4287-B7CC-2F6903AC995C}" type="slidenum">
              <a:rPr lang="fr-FR"/>
              <a:pPr/>
              <a:t>8</a:t>
            </a:fld>
            <a:endParaRPr lang="fr-FR"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GB" dirty="0" smtClean="0"/>
              <a:t>Our operator validation program</a:t>
            </a:r>
            <a:r>
              <a:rPr lang="en-GB" baseline="0" dirty="0" smtClean="0"/>
              <a:t> ensures that airlines have material that is consistent on an international level. Airlines who participate have their material peer reviewed to ensure best practices are used. This includes Class 7 training material when such airlines accept Class 7. There is an opportunity for the airline(s) to learn from others, as well as benefit from the knowledge that their material meets a high standard. The result of such a program is a consistent approach amongst participating airlines.</a:t>
            </a:r>
          </a:p>
          <a:p>
            <a:endParaRPr lang="en-GB" baseline="0" dirty="0" smtClean="0"/>
          </a:p>
          <a:p>
            <a:r>
              <a:rPr lang="en-GB" baseline="0" dirty="0" smtClean="0"/>
              <a:t>One of our biggest roles is working with our members on any issues that arise. Examples of this might include working with shipper’s to correct documentation, working with airlines to ensure the intent of the Regulation is understood, working with Ground Handlers to accept cargo, sometimes with minor errors or omissions that do not affect safety. We do this by speaking with the interested parties and where necessary, liaising with the experts in the governing body (IAEA, ICAO, local government, etc…).</a:t>
            </a:r>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7C35C-543B-4287-B7CC-2F6903AC995C}" type="slidenum">
              <a:rPr lang="fr-FR"/>
              <a:pPr/>
              <a:t>9</a:t>
            </a:fld>
            <a:endParaRPr lang="fr-FR"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GB" dirty="0" smtClean="0"/>
              <a:t>Air transport</a:t>
            </a:r>
            <a:r>
              <a:rPr lang="en-GB" baseline="0" dirty="0" smtClean="0"/>
              <a:t> continues to have some issues when it comes to denials and delays. Some delays are operational in nature, where the aircraft itself might have been delayed. Taking those aside, there are other delays, where the Regulations may have been misunderstood. Here is where the parties </a:t>
            </a:r>
            <a:r>
              <a:rPr lang="en-GB" baseline="0" dirty="0" err="1" smtClean="0"/>
              <a:t>involed</a:t>
            </a:r>
            <a:r>
              <a:rPr lang="en-GB" baseline="0" dirty="0" smtClean="0"/>
              <a:t> </a:t>
            </a:r>
            <a:r>
              <a:rPr lang="en-GB" baseline="0" dirty="0" smtClean="0"/>
              <a:t>can benefit greatly from communication. Where the Regulations are unclear, there is a process to have them fixed. For example, IATA may receive such a comment and bring it to ICAO, the UN or the IAEA for clarification and new text. </a:t>
            </a:r>
          </a:p>
          <a:p>
            <a:endParaRPr lang="en-GB" baseline="0" dirty="0" smtClean="0"/>
          </a:p>
          <a:p>
            <a:r>
              <a:rPr lang="en-GB" baseline="0" dirty="0" smtClean="0"/>
              <a:t>Addressing any misalignment in the Regulations, is one method that ensures smooth, efficient transport. Unfortunately, the Regulations are not always aligned. Just recently, there was an issue regarding a new State variation effectively prohibiting the transport of Radioactive material. The industry response there was that there needs to be more communication on such issues. If/when such legislation goes into affect, industry needs time to react and adjust, otherwise, as in this case, many shipments can be stopped or slowed.</a:t>
            </a:r>
          </a:p>
          <a:p>
            <a:endParaRPr lang="en-GB" dirty="0" smtClean="0"/>
          </a:p>
          <a:p>
            <a:r>
              <a:rPr lang="en-GB" dirty="0" smtClean="0"/>
              <a:t>Many States have regulations for radioactive materials for radiation protection, etc. that impact on transport:</a:t>
            </a:r>
          </a:p>
          <a:p>
            <a:pPr lvl="1"/>
            <a:r>
              <a:rPr lang="en-GB" dirty="0" smtClean="0"/>
              <a:t>Specific storage areas;</a:t>
            </a:r>
          </a:p>
          <a:p>
            <a:pPr lvl="1"/>
            <a:r>
              <a:rPr lang="en-GB" dirty="0" smtClean="0"/>
              <a:t>Licensing of personnel;</a:t>
            </a:r>
          </a:p>
          <a:p>
            <a:pPr lvl="1"/>
            <a:r>
              <a:rPr lang="en-GB" dirty="0" smtClean="0"/>
              <a:t>Radiation protection advisor, etc.</a:t>
            </a:r>
          </a:p>
          <a:p>
            <a:pPr lvl="1"/>
            <a:endParaRPr lang="en-GB" dirty="0" smtClean="0"/>
          </a:p>
          <a:p>
            <a:r>
              <a:rPr lang="en-GB" dirty="0" smtClean="0"/>
              <a:t>Requirements of State variations and national regulations create conditions for operator variations, e.g. prohibit or restrict acceptance/carriage of radioactive materials;</a:t>
            </a:r>
          </a:p>
          <a:p>
            <a:endParaRPr lang="en-GB" dirty="0" smtClean="0"/>
          </a:p>
          <a:p>
            <a:r>
              <a:rPr lang="en-GB" dirty="0" smtClean="0"/>
              <a:t>Transport regulations for Class 7 are complex and they are indeed different from the</a:t>
            </a:r>
            <a:r>
              <a:rPr lang="en-GB" baseline="0" dirty="0" smtClean="0"/>
              <a:t> Regulations for other classes of dangerous goods. They</a:t>
            </a:r>
            <a:r>
              <a:rPr lang="en-GB" dirty="0" smtClean="0"/>
              <a:t> include significant requirements not applicable to other classes of dangerous goods; This means</a:t>
            </a:r>
            <a:r>
              <a:rPr lang="en-GB" baseline="0" dirty="0" smtClean="0"/>
              <a:t> training for staff is different, handling, processing and transport is also different. Such differences can create issues and unnecessarily complex processes.</a:t>
            </a:r>
          </a:p>
          <a:p>
            <a:endParaRPr lang="en-GB" dirty="0" smtClean="0"/>
          </a:p>
          <a:p>
            <a:r>
              <a:rPr lang="en-GB" dirty="0" smtClean="0"/>
              <a:t>Most airlines carry dangerous goods on passenger aircraft. Prime business is carriage of passengers,</a:t>
            </a:r>
            <a:r>
              <a:rPr lang="en-GB" baseline="0" dirty="0" smtClean="0"/>
              <a:t> which means that issues can and do arise regarding the priority of load. IATA recently participated here in Vienna to the Denial of Shipments Steering Committee where this very issue was raised. In the working group, it was agreed that the best way to overcome such issues is a good communication plan.</a:t>
            </a:r>
          </a:p>
          <a:p>
            <a:endParaRPr lang="en-GB" dirty="0" smtClean="0"/>
          </a:p>
          <a:p>
            <a:r>
              <a:rPr lang="en-GB" dirty="0" smtClean="0"/>
              <a:t>A communication</a:t>
            </a:r>
            <a:r>
              <a:rPr lang="en-GB" baseline="0" dirty="0" smtClean="0"/>
              <a:t> plan that can overcome another issue of p</a:t>
            </a:r>
            <a:r>
              <a:rPr lang="en-GB" dirty="0" smtClean="0"/>
              <a:t>ublic perception of radioactive materials. Many,</a:t>
            </a:r>
            <a:r>
              <a:rPr lang="en-GB" baseline="0" dirty="0" smtClean="0"/>
              <a:t> including the staff working for the airline, ground handler, airport authority believe that radioactive material is </a:t>
            </a:r>
            <a:r>
              <a:rPr lang="en-GB" dirty="0" smtClean="0"/>
              <a:t>nuclear weapons / nuclear power.</a:t>
            </a:r>
          </a:p>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582738" y="2133600"/>
            <a:ext cx="5976937" cy="1541463"/>
          </a:xfrm>
        </p:spPr>
        <p:txBody>
          <a:bodyPr/>
          <a:lstStyle>
            <a:lvl1pPr marL="60325" algn="ctr">
              <a:defRPr sz="4600"/>
            </a:lvl1pPr>
          </a:lstStyle>
          <a:p>
            <a:pPr lvl="0"/>
            <a:r>
              <a:rPr lang="en-US" noProof="0" smtClean="0"/>
              <a:t>Click to edit Master title style</a:t>
            </a:r>
            <a:endParaRPr lang="fr-FR" noProof="0" smtClean="0"/>
          </a:p>
        </p:txBody>
      </p:sp>
      <p:sp>
        <p:nvSpPr>
          <p:cNvPr id="7171" name="Rectangle 3"/>
          <p:cNvSpPr>
            <a:spLocks noGrp="1" noChangeArrowheads="1"/>
          </p:cNvSpPr>
          <p:nvPr>
            <p:ph type="subTitle" idx="1"/>
          </p:nvPr>
        </p:nvSpPr>
        <p:spPr>
          <a:xfrm>
            <a:off x="1600200" y="3429000"/>
            <a:ext cx="5943600" cy="1752600"/>
          </a:xfrm>
        </p:spPr>
        <p:txBody>
          <a:bodyPr/>
          <a:lstStyle>
            <a:lvl1pPr marL="0" indent="0" algn="ctr">
              <a:buFont typeface="Wingdings 3" pitchFamily="18" charset="2"/>
              <a:buNone/>
              <a:defRPr sz="4600">
                <a:solidFill>
                  <a:srgbClr val="FF0000"/>
                </a:solidFill>
              </a:defRPr>
            </a:lvl1pPr>
          </a:lstStyle>
          <a:p>
            <a:pPr lvl="0"/>
            <a:r>
              <a:rPr lang="en-US" noProof="0" smtClean="0"/>
              <a:t>Click to edit Master subtitle style</a:t>
            </a:r>
            <a:endParaRPr lang="fr-FR" noProof="0" smtClean="0"/>
          </a:p>
        </p:txBody>
      </p:sp>
      <p:sp>
        <p:nvSpPr>
          <p:cNvPr id="7172" name="Rectangle 4"/>
          <p:cNvSpPr>
            <a:spLocks noGrp="1" noChangeArrowheads="1"/>
          </p:cNvSpPr>
          <p:nvPr>
            <p:ph type="dt" sz="half" idx="2"/>
          </p:nvPr>
        </p:nvSpPr>
        <p:spPr>
          <a:xfrm>
            <a:off x="6732588" y="6237288"/>
            <a:ext cx="2133600" cy="476250"/>
          </a:xfrm>
        </p:spPr>
        <p:txBody>
          <a:bodyPr/>
          <a:lstStyle>
            <a:lvl1pPr>
              <a:defRPr sz="1300"/>
            </a:lvl1pPr>
          </a:lstStyle>
          <a:p>
            <a:fld id="{58E8E756-0828-4390-A829-0F7C1BFAF556}" type="datetime1">
              <a:rPr lang="fr-FR" smtClean="0"/>
              <a:t>14/10/2011</a:t>
            </a:fld>
            <a:endParaRPr lang="fr-FR" dirty="0"/>
          </a:p>
        </p:txBody>
      </p:sp>
      <p:sp>
        <p:nvSpPr>
          <p:cNvPr id="7173" name="Rectangle 5"/>
          <p:cNvSpPr>
            <a:spLocks noGrp="1" noChangeArrowheads="1"/>
          </p:cNvSpPr>
          <p:nvPr>
            <p:ph type="ftr" sz="quarter" idx="3"/>
          </p:nvPr>
        </p:nvSpPr>
        <p:spPr>
          <a:xfrm>
            <a:off x="228600" y="6237288"/>
            <a:ext cx="2895600" cy="476250"/>
          </a:xfrm>
        </p:spPr>
        <p:txBody>
          <a:bodyPr/>
          <a:lstStyle>
            <a:lvl1pPr>
              <a:defRPr/>
            </a:lvl1pPr>
          </a:lstStyle>
          <a:p>
            <a:r>
              <a:rPr lang="en-US" smtClean="0"/>
              <a:t>Industry Response to Denial of Shipments</a:t>
            </a:r>
            <a:endParaRPr lang="fr-FR" dirty="0"/>
          </a:p>
        </p:txBody>
      </p:sp>
      <p:sp>
        <p:nvSpPr>
          <p:cNvPr id="7174" name="Rectangle 6"/>
          <p:cNvSpPr>
            <a:spLocks noGrp="1" noChangeArrowheads="1"/>
          </p:cNvSpPr>
          <p:nvPr>
            <p:ph type="sldNum" sz="quarter" idx="4"/>
          </p:nvPr>
        </p:nvSpPr>
        <p:spPr>
          <a:xfrm>
            <a:off x="3505200" y="6237288"/>
            <a:ext cx="2133600" cy="476250"/>
          </a:xfrm>
        </p:spPr>
        <p:txBody>
          <a:bodyPr/>
          <a:lstStyle>
            <a:lvl1pPr>
              <a:defRPr/>
            </a:lvl1pPr>
          </a:lstStyle>
          <a:p>
            <a:fld id="{6430D738-60EE-49F3-994F-DD86E85BC000}" type="slidenum">
              <a:rPr lang="fr-FR"/>
              <a:pPr/>
              <a:t>‹#›</a:t>
            </a:fld>
            <a:endParaRPr lang="fr-FR" dirty="0"/>
          </a:p>
        </p:txBody>
      </p:sp>
      <p:pic>
        <p:nvPicPr>
          <p:cNvPr id="7175" name="Picture 7" descr="bando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57313"/>
          </a:xfrm>
          <a:prstGeom prst="rect">
            <a:avLst/>
          </a:prstGeom>
          <a:noFill/>
          <a:extLst>
            <a:ext uri="{909E8E84-426E-40DD-AFC4-6F175D3DCCD1}">
              <a14:hiddenFill xmlns:a14="http://schemas.microsoft.com/office/drawing/2010/main">
                <a:solidFill>
                  <a:srgbClr val="FFFFFF"/>
                </a:solidFill>
              </a14:hiddenFill>
            </a:ext>
          </a:extLst>
        </p:spPr>
      </p:pic>
      <p:sp>
        <p:nvSpPr>
          <p:cNvPr id="7177" name="Line 9"/>
          <p:cNvSpPr>
            <a:spLocks noChangeShapeType="1"/>
          </p:cNvSpPr>
          <p:nvPr/>
        </p:nvSpPr>
        <p:spPr bwMode="auto">
          <a:xfrm>
            <a:off x="0" y="6092825"/>
            <a:ext cx="9144000" cy="0"/>
          </a:xfrm>
          <a:prstGeom prst="line">
            <a:avLst/>
          </a:prstGeom>
          <a:noFill/>
          <a:ln w="28575">
            <a:solidFill>
              <a:srgbClr val="66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3E729E2-3B5C-4C46-BEB9-37792D5F4283}" type="datetime1">
              <a:rPr lang="fr-FR" smtClean="0"/>
              <a:t>14/10/2011</a:t>
            </a:fld>
            <a:endParaRPr lang="fr-FR" dirty="0"/>
          </a:p>
        </p:txBody>
      </p:sp>
      <p:sp>
        <p:nvSpPr>
          <p:cNvPr id="5" name="Footer Placeholder 4"/>
          <p:cNvSpPr>
            <a:spLocks noGrp="1"/>
          </p:cNvSpPr>
          <p:nvPr>
            <p:ph type="ftr" sz="quarter" idx="11"/>
          </p:nvPr>
        </p:nvSpPr>
        <p:spPr/>
        <p:txBody>
          <a:bodyPr/>
          <a:lstStyle>
            <a:lvl1pPr>
              <a:defRPr/>
            </a:lvl1pPr>
          </a:lstStyle>
          <a:p>
            <a:r>
              <a:rPr lang="en-US" smtClean="0"/>
              <a:t>Industry Response to Denial of Shipments</a:t>
            </a:r>
            <a:endParaRPr lang="fr-FR" dirty="0"/>
          </a:p>
        </p:txBody>
      </p:sp>
      <p:sp>
        <p:nvSpPr>
          <p:cNvPr id="6" name="Slide Number Placeholder 5"/>
          <p:cNvSpPr>
            <a:spLocks noGrp="1"/>
          </p:cNvSpPr>
          <p:nvPr>
            <p:ph type="sldNum" sz="quarter" idx="12"/>
          </p:nvPr>
        </p:nvSpPr>
        <p:spPr/>
        <p:txBody>
          <a:bodyPr/>
          <a:lstStyle>
            <a:lvl1pPr>
              <a:defRPr/>
            </a:lvl1pPr>
          </a:lstStyle>
          <a:p>
            <a:fld id="{CA45E26F-B0E7-42E2-8287-ADC8713F16FA}" type="slidenum">
              <a:rPr lang="fr-FR"/>
              <a:pPr/>
              <a:t>‹#›</a:t>
            </a:fld>
            <a:endParaRPr lang="fr-FR" dirty="0"/>
          </a:p>
        </p:txBody>
      </p:sp>
    </p:spTree>
    <p:extLst>
      <p:ext uri="{BB962C8B-B14F-4D97-AF65-F5344CB8AC3E}">
        <p14:creationId xmlns:p14="http://schemas.microsoft.com/office/powerpoint/2010/main" val="1188426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5888" y="1412875"/>
            <a:ext cx="1687512" cy="46085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3350" y="1412875"/>
            <a:ext cx="4910138" cy="4608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6524CDF-6F77-49A6-84BC-66C73BF3CF74}" type="datetime1">
              <a:rPr lang="fr-FR" smtClean="0"/>
              <a:t>14/10/2011</a:t>
            </a:fld>
            <a:endParaRPr lang="fr-FR" dirty="0"/>
          </a:p>
        </p:txBody>
      </p:sp>
      <p:sp>
        <p:nvSpPr>
          <p:cNvPr id="5" name="Footer Placeholder 4"/>
          <p:cNvSpPr>
            <a:spLocks noGrp="1"/>
          </p:cNvSpPr>
          <p:nvPr>
            <p:ph type="ftr" sz="quarter" idx="11"/>
          </p:nvPr>
        </p:nvSpPr>
        <p:spPr/>
        <p:txBody>
          <a:bodyPr/>
          <a:lstStyle>
            <a:lvl1pPr>
              <a:defRPr/>
            </a:lvl1pPr>
          </a:lstStyle>
          <a:p>
            <a:r>
              <a:rPr lang="en-US" smtClean="0"/>
              <a:t>Industry Response to Denial of Shipments</a:t>
            </a:r>
            <a:endParaRPr lang="fr-FR" dirty="0"/>
          </a:p>
        </p:txBody>
      </p:sp>
      <p:sp>
        <p:nvSpPr>
          <p:cNvPr id="6" name="Slide Number Placeholder 5"/>
          <p:cNvSpPr>
            <a:spLocks noGrp="1"/>
          </p:cNvSpPr>
          <p:nvPr>
            <p:ph type="sldNum" sz="quarter" idx="12"/>
          </p:nvPr>
        </p:nvSpPr>
        <p:spPr/>
        <p:txBody>
          <a:bodyPr/>
          <a:lstStyle>
            <a:lvl1pPr>
              <a:defRPr/>
            </a:lvl1pPr>
          </a:lstStyle>
          <a:p>
            <a:fld id="{65249C4D-7842-4D8E-9EDA-7165B492A38D}" type="slidenum">
              <a:rPr lang="fr-FR"/>
              <a:pPr/>
              <a:t>‹#›</a:t>
            </a:fld>
            <a:endParaRPr lang="fr-FR" dirty="0"/>
          </a:p>
        </p:txBody>
      </p:sp>
    </p:spTree>
    <p:extLst>
      <p:ext uri="{BB962C8B-B14F-4D97-AF65-F5344CB8AC3E}">
        <p14:creationId xmlns:p14="http://schemas.microsoft.com/office/powerpoint/2010/main" val="3605601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8AAD5DC-CBD1-4C4D-9DDE-B649F5A35188}" type="datetime1">
              <a:rPr lang="fr-FR" smtClean="0"/>
              <a:t>14/10/2011</a:t>
            </a:fld>
            <a:endParaRPr lang="fr-FR" dirty="0"/>
          </a:p>
        </p:txBody>
      </p:sp>
      <p:sp>
        <p:nvSpPr>
          <p:cNvPr id="5" name="Footer Placeholder 4"/>
          <p:cNvSpPr>
            <a:spLocks noGrp="1"/>
          </p:cNvSpPr>
          <p:nvPr>
            <p:ph type="ftr" sz="quarter" idx="11"/>
          </p:nvPr>
        </p:nvSpPr>
        <p:spPr/>
        <p:txBody>
          <a:bodyPr/>
          <a:lstStyle>
            <a:lvl1pPr>
              <a:defRPr/>
            </a:lvl1pPr>
          </a:lstStyle>
          <a:p>
            <a:r>
              <a:rPr lang="fr-FR" dirty="0" err="1" smtClean="0"/>
              <a:t>Industry</a:t>
            </a:r>
            <a:r>
              <a:rPr lang="fr-FR" dirty="0" smtClean="0"/>
              <a:t> </a:t>
            </a:r>
            <a:r>
              <a:rPr lang="fr-FR" dirty="0" err="1" smtClean="0"/>
              <a:t>Response</a:t>
            </a:r>
            <a:r>
              <a:rPr lang="fr-FR" dirty="0" smtClean="0"/>
              <a:t> to </a:t>
            </a:r>
            <a:r>
              <a:rPr lang="fr-FR" dirty="0" err="1" smtClean="0"/>
              <a:t>Denial</a:t>
            </a:r>
            <a:r>
              <a:rPr lang="fr-FR" dirty="0" smtClean="0"/>
              <a:t> of </a:t>
            </a:r>
            <a:r>
              <a:rPr lang="fr-FR" dirty="0" err="1" smtClean="0"/>
              <a:t>Shipments</a:t>
            </a:r>
            <a:endParaRPr lang="fr-FR" dirty="0"/>
          </a:p>
        </p:txBody>
      </p:sp>
      <p:sp>
        <p:nvSpPr>
          <p:cNvPr id="6" name="Slide Number Placeholder 5"/>
          <p:cNvSpPr>
            <a:spLocks noGrp="1"/>
          </p:cNvSpPr>
          <p:nvPr>
            <p:ph type="sldNum" sz="quarter" idx="12"/>
          </p:nvPr>
        </p:nvSpPr>
        <p:spPr/>
        <p:txBody>
          <a:bodyPr/>
          <a:lstStyle>
            <a:lvl1pPr>
              <a:defRPr/>
            </a:lvl1pPr>
          </a:lstStyle>
          <a:p>
            <a:fld id="{BB323BBF-7A17-46FC-8096-E8462A9EC0BE}" type="slidenum">
              <a:rPr lang="fr-FR"/>
              <a:pPr/>
              <a:t>‹#›</a:t>
            </a:fld>
            <a:endParaRPr lang="fr-FR" dirty="0"/>
          </a:p>
        </p:txBody>
      </p:sp>
    </p:spTree>
    <p:extLst>
      <p:ext uri="{BB962C8B-B14F-4D97-AF65-F5344CB8AC3E}">
        <p14:creationId xmlns:p14="http://schemas.microsoft.com/office/powerpoint/2010/main" val="16353074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C7485B5-A58C-4FEC-B026-9B24821E93AA}" type="datetime1">
              <a:rPr lang="fr-FR" smtClean="0"/>
              <a:t>14/10/2011</a:t>
            </a:fld>
            <a:endParaRPr lang="fr-FR" dirty="0"/>
          </a:p>
        </p:txBody>
      </p:sp>
      <p:sp>
        <p:nvSpPr>
          <p:cNvPr id="5" name="Footer Placeholder 4"/>
          <p:cNvSpPr>
            <a:spLocks noGrp="1"/>
          </p:cNvSpPr>
          <p:nvPr>
            <p:ph type="ftr" sz="quarter" idx="11"/>
          </p:nvPr>
        </p:nvSpPr>
        <p:spPr/>
        <p:txBody>
          <a:bodyPr/>
          <a:lstStyle>
            <a:lvl1pPr>
              <a:defRPr/>
            </a:lvl1pPr>
          </a:lstStyle>
          <a:p>
            <a:r>
              <a:rPr lang="en-US" smtClean="0"/>
              <a:t>Industry Response to Denial of Shipments</a:t>
            </a:r>
            <a:endParaRPr lang="fr-FR" dirty="0"/>
          </a:p>
        </p:txBody>
      </p:sp>
      <p:sp>
        <p:nvSpPr>
          <p:cNvPr id="6" name="Slide Number Placeholder 5"/>
          <p:cNvSpPr>
            <a:spLocks noGrp="1"/>
          </p:cNvSpPr>
          <p:nvPr>
            <p:ph type="sldNum" sz="quarter" idx="12"/>
          </p:nvPr>
        </p:nvSpPr>
        <p:spPr/>
        <p:txBody>
          <a:bodyPr/>
          <a:lstStyle>
            <a:lvl1pPr>
              <a:defRPr/>
            </a:lvl1pPr>
          </a:lstStyle>
          <a:p>
            <a:fld id="{346778BD-0D7E-4CAD-8A6A-3148746760CB}" type="slidenum">
              <a:rPr lang="fr-FR"/>
              <a:pPr/>
              <a:t>‹#›</a:t>
            </a:fld>
            <a:endParaRPr lang="fr-FR" dirty="0"/>
          </a:p>
        </p:txBody>
      </p:sp>
    </p:spTree>
    <p:extLst>
      <p:ext uri="{BB962C8B-B14F-4D97-AF65-F5344CB8AC3E}">
        <p14:creationId xmlns:p14="http://schemas.microsoft.com/office/powerpoint/2010/main" val="2907349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03350" y="2565400"/>
            <a:ext cx="3298825" cy="345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4575" y="2565400"/>
            <a:ext cx="3298825" cy="345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47A8A28-DB20-4188-A228-A6269487DA1C}" type="datetime1">
              <a:rPr lang="fr-FR" smtClean="0"/>
              <a:t>14/10/2011</a:t>
            </a:fld>
            <a:endParaRPr lang="fr-FR" dirty="0"/>
          </a:p>
        </p:txBody>
      </p:sp>
      <p:sp>
        <p:nvSpPr>
          <p:cNvPr id="6" name="Footer Placeholder 5"/>
          <p:cNvSpPr>
            <a:spLocks noGrp="1"/>
          </p:cNvSpPr>
          <p:nvPr>
            <p:ph type="ftr" sz="quarter" idx="11"/>
          </p:nvPr>
        </p:nvSpPr>
        <p:spPr/>
        <p:txBody>
          <a:bodyPr/>
          <a:lstStyle>
            <a:lvl1pPr>
              <a:defRPr/>
            </a:lvl1pPr>
          </a:lstStyle>
          <a:p>
            <a:r>
              <a:rPr lang="en-US" smtClean="0"/>
              <a:t>Industry Response to Denial of Shipments</a:t>
            </a:r>
            <a:endParaRPr lang="fr-FR" dirty="0"/>
          </a:p>
        </p:txBody>
      </p:sp>
      <p:sp>
        <p:nvSpPr>
          <p:cNvPr id="7" name="Slide Number Placeholder 6"/>
          <p:cNvSpPr>
            <a:spLocks noGrp="1"/>
          </p:cNvSpPr>
          <p:nvPr>
            <p:ph type="sldNum" sz="quarter" idx="12"/>
          </p:nvPr>
        </p:nvSpPr>
        <p:spPr/>
        <p:txBody>
          <a:bodyPr/>
          <a:lstStyle>
            <a:lvl1pPr>
              <a:defRPr/>
            </a:lvl1pPr>
          </a:lstStyle>
          <a:p>
            <a:fld id="{FDABEEC9-ACEB-47BC-84ED-B20498202221}" type="slidenum">
              <a:rPr lang="fr-FR"/>
              <a:pPr/>
              <a:t>‹#›</a:t>
            </a:fld>
            <a:endParaRPr lang="fr-FR" dirty="0"/>
          </a:p>
        </p:txBody>
      </p:sp>
    </p:spTree>
    <p:extLst>
      <p:ext uri="{BB962C8B-B14F-4D97-AF65-F5344CB8AC3E}">
        <p14:creationId xmlns:p14="http://schemas.microsoft.com/office/powerpoint/2010/main" val="20038535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BD5F2D9-5965-451E-A6B7-55C5D29E97CB}" type="datetime1">
              <a:rPr lang="fr-FR" smtClean="0"/>
              <a:t>14/10/2011</a:t>
            </a:fld>
            <a:endParaRPr lang="fr-FR" dirty="0"/>
          </a:p>
        </p:txBody>
      </p:sp>
      <p:sp>
        <p:nvSpPr>
          <p:cNvPr id="8" name="Footer Placeholder 7"/>
          <p:cNvSpPr>
            <a:spLocks noGrp="1"/>
          </p:cNvSpPr>
          <p:nvPr>
            <p:ph type="ftr" sz="quarter" idx="11"/>
          </p:nvPr>
        </p:nvSpPr>
        <p:spPr/>
        <p:txBody>
          <a:bodyPr/>
          <a:lstStyle>
            <a:lvl1pPr>
              <a:defRPr/>
            </a:lvl1pPr>
          </a:lstStyle>
          <a:p>
            <a:r>
              <a:rPr lang="en-US" smtClean="0"/>
              <a:t>Industry Response to Denial of Shipments</a:t>
            </a:r>
            <a:endParaRPr lang="fr-FR" dirty="0"/>
          </a:p>
        </p:txBody>
      </p:sp>
      <p:sp>
        <p:nvSpPr>
          <p:cNvPr id="9" name="Slide Number Placeholder 8"/>
          <p:cNvSpPr>
            <a:spLocks noGrp="1"/>
          </p:cNvSpPr>
          <p:nvPr>
            <p:ph type="sldNum" sz="quarter" idx="12"/>
          </p:nvPr>
        </p:nvSpPr>
        <p:spPr/>
        <p:txBody>
          <a:bodyPr/>
          <a:lstStyle>
            <a:lvl1pPr>
              <a:defRPr/>
            </a:lvl1pPr>
          </a:lstStyle>
          <a:p>
            <a:fld id="{ABAD3FE1-8800-4063-9F5F-257B9132E2D2}" type="slidenum">
              <a:rPr lang="fr-FR"/>
              <a:pPr/>
              <a:t>‹#›</a:t>
            </a:fld>
            <a:endParaRPr lang="fr-FR" dirty="0"/>
          </a:p>
        </p:txBody>
      </p:sp>
    </p:spTree>
    <p:extLst>
      <p:ext uri="{BB962C8B-B14F-4D97-AF65-F5344CB8AC3E}">
        <p14:creationId xmlns:p14="http://schemas.microsoft.com/office/powerpoint/2010/main" val="37991914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3FAF2FF-92DD-42BF-9B22-E21C8C7BAF89}" type="datetime1">
              <a:rPr lang="fr-FR" smtClean="0"/>
              <a:t>14/10/2011</a:t>
            </a:fld>
            <a:endParaRPr lang="fr-FR" dirty="0"/>
          </a:p>
        </p:txBody>
      </p:sp>
      <p:sp>
        <p:nvSpPr>
          <p:cNvPr id="4" name="Footer Placeholder 3"/>
          <p:cNvSpPr>
            <a:spLocks noGrp="1"/>
          </p:cNvSpPr>
          <p:nvPr>
            <p:ph type="ftr" sz="quarter" idx="11"/>
          </p:nvPr>
        </p:nvSpPr>
        <p:spPr/>
        <p:txBody>
          <a:bodyPr/>
          <a:lstStyle>
            <a:lvl1pPr>
              <a:defRPr/>
            </a:lvl1pPr>
          </a:lstStyle>
          <a:p>
            <a:r>
              <a:rPr lang="en-US" smtClean="0"/>
              <a:t>Industry Response to Denial of Shipments</a:t>
            </a:r>
            <a:endParaRPr lang="fr-FR" dirty="0"/>
          </a:p>
        </p:txBody>
      </p:sp>
      <p:sp>
        <p:nvSpPr>
          <p:cNvPr id="5" name="Slide Number Placeholder 4"/>
          <p:cNvSpPr>
            <a:spLocks noGrp="1"/>
          </p:cNvSpPr>
          <p:nvPr>
            <p:ph type="sldNum" sz="quarter" idx="12"/>
          </p:nvPr>
        </p:nvSpPr>
        <p:spPr/>
        <p:txBody>
          <a:bodyPr/>
          <a:lstStyle>
            <a:lvl1pPr>
              <a:defRPr/>
            </a:lvl1pPr>
          </a:lstStyle>
          <a:p>
            <a:fld id="{1A35F469-5317-45CA-ABDD-94EB58A5BF12}" type="slidenum">
              <a:rPr lang="fr-FR"/>
              <a:pPr/>
              <a:t>‹#›</a:t>
            </a:fld>
            <a:endParaRPr lang="fr-FR" dirty="0"/>
          </a:p>
        </p:txBody>
      </p:sp>
    </p:spTree>
    <p:extLst>
      <p:ext uri="{BB962C8B-B14F-4D97-AF65-F5344CB8AC3E}">
        <p14:creationId xmlns:p14="http://schemas.microsoft.com/office/powerpoint/2010/main" val="428252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1500C90-0E9B-40A0-8164-224D862D0335}" type="datetime1">
              <a:rPr lang="fr-FR" smtClean="0"/>
              <a:t>14/10/2011</a:t>
            </a:fld>
            <a:endParaRPr lang="fr-FR" dirty="0"/>
          </a:p>
        </p:txBody>
      </p:sp>
      <p:sp>
        <p:nvSpPr>
          <p:cNvPr id="3" name="Footer Placeholder 2"/>
          <p:cNvSpPr>
            <a:spLocks noGrp="1"/>
          </p:cNvSpPr>
          <p:nvPr>
            <p:ph type="ftr" sz="quarter" idx="11"/>
          </p:nvPr>
        </p:nvSpPr>
        <p:spPr/>
        <p:txBody>
          <a:bodyPr/>
          <a:lstStyle>
            <a:lvl1pPr>
              <a:defRPr/>
            </a:lvl1pPr>
          </a:lstStyle>
          <a:p>
            <a:r>
              <a:rPr lang="en-US" smtClean="0"/>
              <a:t>Industry Response to Denial of Shipments</a:t>
            </a:r>
            <a:endParaRPr lang="fr-FR" dirty="0"/>
          </a:p>
        </p:txBody>
      </p:sp>
      <p:sp>
        <p:nvSpPr>
          <p:cNvPr id="4" name="Slide Number Placeholder 3"/>
          <p:cNvSpPr>
            <a:spLocks noGrp="1"/>
          </p:cNvSpPr>
          <p:nvPr>
            <p:ph type="sldNum" sz="quarter" idx="12"/>
          </p:nvPr>
        </p:nvSpPr>
        <p:spPr/>
        <p:txBody>
          <a:bodyPr/>
          <a:lstStyle>
            <a:lvl1pPr>
              <a:defRPr/>
            </a:lvl1pPr>
          </a:lstStyle>
          <a:p>
            <a:fld id="{22F20DF8-5F5A-44F7-A051-942A02AE3B84}" type="slidenum">
              <a:rPr lang="fr-FR"/>
              <a:pPr/>
              <a:t>‹#›</a:t>
            </a:fld>
            <a:endParaRPr lang="fr-FR" dirty="0"/>
          </a:p>
        </p:txBody>
      </p:sp>
    </p:spTree>
    <p:extLst>
      <p:ext uri="{BB962C8B-B14F-4D97-AF65-F5344CB8AC3E}">
        <p14:creationId xmlns:p14="http://schemas.microsoft.com/office/powerpoint/2010/main" val="314617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1635F2A-E6EB-41EA-82BA-7689F9BD43C1}" type="datetime1">
              <a:rPr lang="fr-FR" smtClean="0"/>
              <a:t>14/10/2011</a:t>
            </a:fld>
            <a:endParaRPr lang="fr-FR" dirty="0"/>
          </a:p>
        </p:txBody>
      </p:sp>
      <p:sp>
        <p:nvSpPr>
          <p:cNvPr id="6" name="Footer Placeholder 5"/>
          <p:cNvSpPr>
            <a:spLocks noGrp="1"/>
          </p:cNvSpPr>
          <p:nvPr>
            <p:ph type="ftr" sz="quarter" idx="11"/>
          </p:nvPr>
        </p:nvSpPr>
        <p:spPr/>
        <p:txBody>
          <a:bodyPr/>
          <a:lstStyle>
            <a:lvl1pPr>
              <a:defRPr/>
            </a:lvl1pPr>
          </a:lstStyle>
          <a:p>
            <a:r>
              <a:rPr lang="en-US" smtClean="0"/>
              <a:t>Industry Response to Denial of Shipments</a:t>
            </a:r>
            <a:endParaRPr lang="fr-FR" dirty="0"/>
          </a:p>
        </p:txBody>
      </p:sp>
      <p:sp>
        <p:nvSpPr>
          <p:cNvPr id="7" name="Slide Number Placeholder 6"/>
          <p:cNvSpPr>
            <a:spLocks noGrp="1"/>
          </p:cNvSpPr>
          <p:nvPr>
            <p:ph type="sldNum" sz="quarter" idx="12"/>
          </p:nvPr>
        </p:nvSpPr>
        <p:spPr/>
        <p:txBody>
          <a:bodyPr/>
          <a:lstStyle>
            <a:lvl1pPr>
              <a:defRPr/>
            </a:lvl1pPr>
          </a:lstStyle>
          <a:p>
            <a:fld id="{A93F2A0D-7D7B-4A80-AC7F-1232E1A469DE}" type="slidenum">
              <a:rPr lang="fr-FR"/>
              <a:pPr/>
              <a:t>‹#›</a:t>
            </a:fld>
            <a:endParaRPr lang="fr-FR" dirty="0"/>
          </a:p>
        </p:txBody>
      </p:sp>
    </p:spTree>
    <p:extLst>
      <p:ext uri="{BB962C8B-B14F-4D97-AF65-F5344CB8AC3E}">
        <p14:creationId xmlns:p14="http://schemas.microsoft.com/office/powerpoint/2010/main" val="206977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7816CC4-8EE3-436B-A1E3-908BEECD5B15}" type="datetime1">
              <a:rPr lang="fr-FR" smtClean="0"/>
              <a:t>14/10/2011</a:t>
            </a:fld>
            <a:endParaRPr lang="fr-FR" dirty="0"/>
          </a:p>
        </p:txBody>
      </p:sp>
      <p:sp>
        <p:nvSpPr>
          <p:cNvPr id="6" name="Footer Placeholder 5"/>
          <p:cNvSpPr>
            <a:spLocks noGrp="1"/>
          </p:cNvSpPr>
          <p:nvPr>
            <p:ph type="ftr" sz="quarter" idx="11"/>
          </p:nvPr>
        </p:nvSpPr>
        <p:spPr/>
        <p:txBody>
          <a:bodyPr/>
          <a:lstStyle>
            <a:lvl1pPr>
              <a:defRPr/>
            </a:lvl1pPr>
          </a:lstStyle>
          <a:p>
            <a:r>
              <a:rPr lang="en-US" smtClean="0"/>
              <a:t>Industry Response to Denial of Shipments</a:t>
            </a:r>
            <a:endParaRPr lang="fr-FR" dirty="0"/>
          </a:p>
        </p:txBody>
      </p:sp>
      <p:sp>
        <p:nvSpPr>
          <p:cNvPr id="7" name="Slide Number Placeholder 6"/>
          <p:cNvSpPr>
            <a:spLocks noGrp="1"/>
          </p:cNvSpPr>
          <p:nvPr>
            <p:ph type="sldNum" sz="quarter" idx="12"/>
          </p:nvPr>
        </p:nvSpPr>
        <p:spPr/>
        <p:txBody>
          <a:bodyPr/>
          <a:lstStyle>
            <a:lvl1pPr>
              <a:defRPr/>
            </a:lvl1pPr>
          </a:lstStyle>
          <a:p>
            <a:fld id="{B9CE8372-20B9-491E-9609-59DF21664141}" type="slidenum">
              <a:rPr lang="fr-FR"/>
              <a:pPr/>
              <a:t>‹#›</a:t>
            </a:fld>
            <a:endParaRPr lang="fr-FR" dirty="0"/>
          </a:p>
        </p:txBody>
      </p:sp>
    </p:spTree>
    <p:extLst>
      <p:ext uri="{BB962C8B-B14F-4D97-AF65-F5344CB8AC3E}">
        <p14:creationId xmlns:p14="http://schemas.microsoft.com/office/powerpoint/2010/main" val="111601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403350" y="1412875"/>
            <a:ext cx="67500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5123" name="Rectangle 3"/>
          <p:cNvSpPr>
            <a:spLocks noGrp="1" noChangeArrowheads="1"/>
          </p:cNvSpPr>
          <p:nvPr>
            <p:ph type="body" idx="1"/>
          </p:nvPr>
        </p:nvSpPr>
        <p:spPr bwMode="auto">
          <a:xfrm>
            <a:off x="1403350" y="2565400"/>
            <a:ext cx="6750050" cy="345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5124" name="Rectangle 4"/>
          <p:cNvSpPr>
            <a:spLocks noGrp="1" noChangeArrowheads="1"/>
          </p:cNvSpPr>
          <p:nvPr>
            <p:ph type="dt" sz="half" idx="2"/>
          </p:nvPr>
        </p:nvSpPr>
        <p:spPr bwMode="auto">
          <a:xfrm>
            <a:off x="6705600"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500" b="1">
                <a:solidFill>
                  <a:srgbClr val="0B2B5C"/>
                </a:solidFill>
                <a:latin typeface="Arial Narrow" pitchFamily="34" charset="0"/>
              </a:defRPr>
            </a:lvl1pPr>
          </a:lstStyle>
          <a:p>
            <a:fld id="{904C8BBE-9B47-412E-A800-4B40A8F71197}" type="datetime1">
              <a:rPr lang="fr-FR" smtClean="0"/>
              <a:t>14/10/2011</a:t>
            </a:fld>
            <a:endParaRPr lang="fr-FR" dirty="0"/>
          </a:p>
        </p:txBody>
      </p:sp>
      <p:sp>
        <p:nvSpPr>
          <p:cNvPr id="5125" name="Rectangle 5"/>
          <p:cNvSpPr>
            <a:spLocks noGrp="1" noChangeArrowheads="1"/>
          </p:cNvSpPr>
          <p:nvPr>
            <p:ph type="ftr" sz="quarter" idx="3"/>
          </p:nvPr>
        </p:nvSpPr>
        <p:spPr bwMode="auto">
          <a:xfrm>
            <a:off x="215900" y="6237288"/>
            <a:ext cx="270033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300" b="1">
                <a:solidFill>
                  <a:srgbClr val="0B2B5C"/>
                </a:solidFill>
                <a:latin typeface="Arial Narrow" pitchFamily="34" charset="0"/>
              </a:defRPr>
            </a:lvl1pPr>
          </a:lstStyle>
          <a:p>
            <a:r>
              <a:rPr lang="en-US" smtClean="0"/>
              <a:t>Industry Response to Denial of Shipments</a:t>
            </a:r>
            <a:endParaRPr lang="fr-FR" dirty="0"/>
          </a:p>
        </p:txBody>
      </p:sp>
      <p:sp>
        <p:nvSpPr>
          <p:cNvPr id="5126" name="Rectangle 6"/>
          <p:cNvSpPr>
            <a:spLocks noGrp="1" noChangeArrowheads="1"/>
          </p:cNvSpPr>
          <p:nvPr>
            <p:ph type="sldNum" sz="quarter" idx="4"/>
          </p:nvPr>
        </p:nvSpPr>
        <p:spPr bwMode="auto">
          <a:xfrm>
            <a:off x="3492500"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500" b="1">
                <a:solidFill>
                  <a:srgbClr val="0B2B5C"/>
                </a:solidFill>
                <a:latin typeface="Arial Narrow" pitchFamily="34" charset="0"/>
              </a:defRPr>
            </a:lvl1pPr>
          </a:lstStyle>
          <a:p>
            <a:fld id="{668F9DF2-EC8A-483F-A5F2-028FC9FDF951}" type="slidenum">
              <a:rPr lang="fr-FR"/>
              <a:pPr/>
              <a:t>‹#›</a:t>
            </a:fld>
            <a:endParaRPr lang="fr-FR" dirty="0"/>
          </a:p>
        </p:txBody>
      </p:sp>
      <p:pic>
        <p:nvPicPr>
          <p:cNvPr id="5127" name="Picture 7" descr="bando1gi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1357313"/>
          </a:xfrm>
          <a:prstGeom prst="rect">
            <a:avLst/>
          </a:prstGeom>
          <a:noFill/>
          <a:extLst>
            <a:ext uri="{909E8E84-426E-40DD-AFC4-6F175D3DCCD1}">
              <a14:hiddenFill xmlns:a14="http://schemas.microsoft.com/office/drawing/2010/main">
                <a:solidFill>
                  <a:srgbClr val="FFFFFF"/>
                </a:solidFill>
              </a14:hiddenFill>
            </a:ext>
          </a:extLst>
        </p:spPr>
      </p:pic>
      <p:sp>
        <p:nvSpPr>
          <p:cNvPr id="5129" name="Line 9"/>
          <p:cNvSpPr>
            <a:spLocks noChangeShapeType="1"/>
          </p:cNvSpPr>
          <p:nvPr/>
        </p:nvSpPr>
        <p:spPr bwMode="auto">
          <a:xfrm>
            <a:off x="0" y="6092825"/>
            <a:ext cx="9144000" cy="0"/>
          </a:xfrm>
          <a:prstGeom prst="line">
            <a:avLst/>
          </a:prstGeom>
          <a:noFill/>
          <a:ln w="28575">
            <a:solidFill>
              <a:srgbClr val="66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l" rtl="0" eaLnBrk="1" fontAlgn="base" hangingPunct="1">
        <a:spcBef>
          <a:spcPct val="0"/>
        </a:spcBef>
        <a:spcAft>
          <a:spcPct val="0"/>
        </a:spcAft>
        <a:defRPr sz="3600">
          <a:solidFill>
            <a:srgbClr val="0B2B5C"/>
          </a:solidFill>
          <a:latin typeface="+mj-lt"/>
          <a:ea typeface="+mj-ea"/>
          <a:cs typeface="+mj-cs"/>
        </a:defRPr>
      </a:lvl1pPr>
      <a:lvl2pPr algn="l" rtl="0" eaLnBrk="1" fontAlgn="base" hangingPunct="1">
        <a:spcBef>
          <a:spcPct val="0"/>
        </a:spcBef>
        <a:spcAft>
          <a:spcPct val="0"/>
        </a:spcAft>
        <a:defRPr sz="3600">
          <a:solidFill>
            <a:srgbClr val="0B2B5C"/>
          </a:solidFill>
          <a:latin typeface="Arial" charset="0"/>
        </a:defRPr>
      </a:lvl2pPr>
      <a:lvl3pPr algn="l" rtl="0" eaLnBrk="1" fontAlgn="base" hangingPunct="1">
        <a:spcBef>
          <a:spcPct val="0"/>
        </a:spcBef>
        <a:spcAft>
          <a:spcPct val="0"/>
        </a:spcAft>
        <a:defRPr sz="3600">
          <a:solidFill>
            <a:srgbClr val="0B2B5C"/>
          </a:solidFill>
          <a:latin typeface="Arial" charset="0"/>
        </a:defRPr>
      </a:lvl3pPr>
      <a:lvl4pPr algn="l" rtl="0" eaLnBrk="1" fontAlgn="base" hangingPunct="1">
        <a:spcBef>
          <a:spcPct val="0"/>
        </a:spcBef>
        <a:spcAft>
          <a:spcPct val="0"/>
        </a:spcAft>
        <a:defRPr sz="3600">
          <a:solidFill>
            <a:srgbClr val="0B2B5C"/>
          </a:solidFill>
          <a:latin typeface="Arial" charset="0"/>
        </a:defRPr>
      </a:lvl4pPr>
      <a:lvl5pPr algn="l" rtl="0" eaLnBrk="1" fontAlgn="base" hangingPunct="1">
        <a:spcBef>
          <a:spcPct val="0"/>
        </a:spcBef>
        <a:spcAft>
          <a:spcPct val="0"/>
        </a:spcAft>
        <a:defRPr sz="3600">
          <a:solidFill>
            <a:srgbClr val="0B2B5C"/>
          </a:solidFill>
          <a:latin typeface="Arial" charset="0"/>
        </a:defRPr>
      </a:lvl5pPr>
      <a:lvl6pPr marL="457200" algn="l" rtl="0" eaLnBrk="1" fontAlgn="base" hangingPunct="1">
        <a:spcBef>
          <a:spcPct val="0"/>
        </a:spcBef>
        <a:spcAft>
          <a:spcPct val="0"/>
        </a:spcAft>
        <a:defRPr sz="3600">
          <a:solidFill>
            <a:srgbClr val="0B2B5C"/>
          </a:solidFill>
          <a:latin typeface="Arial" charset="0"/>
        </a:defRPr>
      </a:lvl6pPr>
      <a:lvl7pPr marL="914400" algn="l" rtl="0" eaLnBrk="1" fontAlgn="base" hangingPunct="1">
        <a:spcBef>
          <a:spcPct val="0"/>
        </a:spcBef>
        <a:spcAft>
          <a:spcPct val="0"/>
        </a:spcAft>
        <a:defRPr sz="3600">
          <a:solidFill>
            <a:srgbClr val="0B2B5C"/>
          </a:solidFill>
          <a:latin typeface="Arial" charset="0"/>
        </a:defRPr>
      </a:lvl7pPr>
      <a:lvl8pPr marL="1371600" algn="l" rtl="0" eaLnBrk="1" fontAlgn="base" hangingPunct="1">
        <a:spcBef>
          <a:spcPct val="0"/>
        </a:spcBef>
        <a:spcAft>
          <a:spcPct val="0"/>
        </a:spcAft>
        <a:defRPr sz="3600">
          <a:solidFill>
            <a:srgbClr val="0B2B5C"/>
          </a:solidFill>
          <a:latin typeface="Arial" charset="0"/>
        </a:defRPr>
      </a:lvl8pPr>
      <a:lvl9pPr marL="1828800" algn="l" rtl="0" eaLnBrk="1" fontAlgn="base" hangingPunct="1">
        <a:spcBef>
          <a:spcPct val="0"/>
        </a:spcBef>
        <a:spcAft>
          <a:spcPct val="0"/>
        </a:spcAft>
        <a:defRPr sz="3600">
          <a:solidFill>
            <a:srgbClr val="0B2B5C"/>
          </a:solidFill>
          <a:latin typeface="Arial" charset="0"/>
        </a:defRPr>
      </a:lvl9pPr>
    </p:titleStyle>
    <p:bodyStyle>
      <a:lvl1pPr marL="342900" indent="-342900" algn="l" rtl="0" eaLnBrk="1" fontAlgn="base" hangingPunct="1">
        <a:spcBef>
          <a:spcPct val="20000"/>
        </a:spcBef>
        <a:spcAft>
          <a:spcPct val="0"/>
        </a:spcAft>
        <a:buClr>
          <a:srgbClr val="FF0000"/>
        </a:buClr>
        <a:buFont typeface="Wingdings 3" pitchFamily="18" charset="2"/>
        <a:buChar char="Ö"/>
        <a:defRPr>
          <a:solidFill>
            <a:srgbClr val="0B2B5C"/>
          </a:solidFill>
          <a:latin typeface="+mn-lt"/>
          <a:ea typeface="+mn-ea"/>
          <a:cs typeface="+mn-cs"/>
        </a:defRPr>
      </a:lvl1pPr>
      <a:lvl2pPr marL="742950" indent="-285750" algn="l" rtl="0" eaLnBrk="1" fontAlgn="base" hangingPunct="1">
        <a:spcBef>
          <a:spcPct val="20000"/>
        </a:spcBef>
        <a:spcAft>
          <a:spcPct val="0"/>
        </a:spcAft>
        <a:buClr>
          <a:srgbClr val="FF8305"/>
        </a:buClr>
        <a:buFont typeface="Wingdings 3" pitchFamily="18" charset="2"/>
        <a:buChar char="Ö"/>
        <a:defRPr sz="1600">
          <a:solidFill>
            <a:srgbClr val="0B2B5C"/>
          </a:solidFill>
          <a:latin typeface="+mn-lt"/>
        </a:defRPr>
      </a:lvl2pPr>
      <a:lvl3pPr marL="1143000" indent="-228600" algn="l" rtl="0" eaLnBrk="1" fontAlgn="base" hangingPunct="1">
        <a:spcBef>
          <a:spcPct val="20000"/>
        </a:spcBef>
        <a:spcAft>
          <a:spcPct val="0"/>
        </a:spcAft>
        <a:buClr>
          <a:srgbClr val="B4DB0E"/>
        </a:buClr>
        <a:buFont typeface="Wingdings 3" pitchFamily="18" charset="2"/>
        <a:buChar char="Ö"/>
        <a:defRPr sz="1200">
          <a:solidFill>
            <a:srgbClr val="0B2B5C"/>
          </a:solidFill>
          <a:latin typeface="+mn-lt"/>
        </a:defRPr>
      </a:lvl3pPr>
      <a:lvl4pPr marL="1600200" indent="-228600" algn="l" rtl="0" eaLnBrk="1" fontAlgn="base" hangingPunct="1">
        <a:spcBef>
          <a:spcPct val="20000"/>
        </a:spcBef>
        <a:spcAft>
          <a:spcPct val="0"/>
        </a:spcAft>
        <a:buClr>
          <a:srgbClr val="FFD603"/>
        </a:buClr>
        <a:buFont typeface="Wingdings 3" pitchFamily="18" charset="2"/>
        <a:buChar char="Ö"/>
        <a:defRPr sz="1200">
          <a:solidFill>
            <a:srgbClr val="0B2B5C"/>
          </a:solidFill>
          <a:latin typeface="+mn-lt"/>
        </a:defRPr>
      </a:lvl4pPr>
      <a:lvl5pPr marL="2057400" indent="-228600" algn="l" rtl="0" eaLnBrk="1" fontAlgn="base" hangingPunct="1">
        <a:spcBef>
          <a:spcPct val="20000"/>
        </a:spcBef>
        <a:spcAft>
          <a:spcPct val="0"/>
        </a:spcAft>
        <a:buChar char="»"/>
        <a:defRPr sz="1200">
          <a:solidFill>
            <a:srgbClr val="0B2B5C"/>
          </a:solidFill>
          <a:latin typeface="+mn-lt"/>
        </a:defRPr>
      </a:lvl5pPr>
      <a:lvl6pPr marL="2514600" indent="-228600" algn="l" rtl="0" eaLnBrk="1" fontAlgn="base" hangingPunct="1">
        <a:spcBef>
          <a:spcPct val="20000"/>
        </a:spcBef>
        <a:spcAft>
          <a:spcPct val="0"/>
        </a:spcAft>
        <a:buChar char="»"/>
        <a:defRPr sz="1200">
          <a:solidFill>
            <a:srgbClr val="0B2B5C"/>
          </a:solidFill>
          <a:latin typeface="+mn-lt"/>
        </a:defRPr>
      </a:lvl6pPr>
      <a:lvl7pPr marL="2971800" indent="-228600" algn="l" rtl="0" eaLnBrk="1" fontAlgn="base" hangingPunct="1">
        <a:spcBef>
          <a:spcPct val="20000"/>
        </a:spcBef>
        <a:spcAft>
          <a:spcPct val="0"/>
        </a:spcAft>
        <a:buChar char="»"/>
        <a:defRPr sz="1200">
          <a:solidFill>
            <a:srgbClr val="0B2B5C"/>
          </a:solidFill>
          <a:latin typeface="+mn-lt"/>
        </a:defRPr>
      </a:lvl7pPr>
      <a:lvl8pPr marL="3429000" indent="-228600" algn="l" rtl="0" eaLnBrk="1" fontAlgn="base" hangingPunct="1">
        <a:spcBef>
          <a:spcPct val="20000"/>
        </a:spcBef>
        <a:spcAft>
          <a:spcPct val="0"/>
        </a:spcAft>
        <a:buChar char="»"/>
        <a:defRPr sz="1200">
          <a:solidFill>
            <a:srgbClr val="0B2B5C"/>
          </a:solidFill>
          <a:latin typeface="+mn-lt"/>
        </a:defRPr>
      </a:lvl8pPr>
      <a:lvl9pPr marL="3886200" indent="-228600" algn="l" rtl="0" eaLnBrk="1" fontAlgn="base" hangingPunct="1">
        <a:spcBef>
          <a:spcPct val="20000"/>
        </a:spcBef>
        <a:spcAft>
          <a:spcPct val="0"/>
        </a:spcAft>
        <a:buChar char="»"/>
        <a:defRPr sz="1200">
          <a:solidFill>
            <a:srgbClr val="0B2B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mailto:sullivanb@iata.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iata.org/dangerousgood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fld id="{5550CD3E-D26A-42DF-87AF-09DF067EF101}" type="datetime1">
              <a:rPr lang="fr-FR" smtClean="0"/>
              <a:t>14/10/2011</a:t>
            </a:fld>
            <a:endParaRPr lang="fr-FR" dirty="0"/>
          </a:p>
        </p:txBody>
      </p:sp>
      <p:sp>
        <p:nvSpPr>
          <p:cNvPr id="6" name="Footer Placeholder 2"/>
          <p:cNvSpPr>
            <a:spLocks noGrp="1"/>
          </p:cNvSpPr>
          <p:nvPr>
            <p:ph type="ftr" sz="quarter" idx="11"/>
          </p:nvPr>
        </p:nvSpPr>
        <p:spPr/>
        <p:txBody>
          <a:bodyPr/>
          <a:lstStyle/>
          <a:p>
            <a:r>
              <a:rPr lang="en-US" smtClean="0"/>
              <a:t>Industry Response to Denial of Shipments</a:t>
            </a:r>
            <a:endParaRPr lang="fr-FR" dirty="0"/>
          </a:p>
        </p:txBody>
      </p:sp>
      <p:sp>
        <p:nvSpPr>
          <p:cNvPr id="7" name="Slide Number Placeholder 3"/>
          <p:cNvSpPr>
            <a:spLocks noGrp="1"/>
          </p:cNvSpPr>
          <p:nvPr>
            <p:ph type="sldNum" sz="quarter" idx="12"/>
          </p:nvPr>
        </p:nvSpPr>
        <p:spPr/>
        <p:txBody>
          <a:bodyPr/>
          <a:lstStyle/>
          <a:p>
            <a:fld id="{19A143AA-2227-4B90-AF8E-4C8B89D64129}" type="slidenum">
              <a:rPr lang="fr-FR"/>
              <a:pPr/>
              <a:t>1</a:t>
            </a:fld>
            <a:endParaRPr lang="fr-FR" dirty="0"/>
          </a:p>
        </p:txBody>
      </p:sp>
      <p:pic>
        <p:nvPicPr>
          <p:cNvPr id="24578" name="Picture 2" descr="bando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089275"/>
          </a:xfrm>
          <a:prstGeom prst="rect">
            <a:avLst/>
          </a:prstGeom>
          <a:noFill/>
          <a:extLst>
            <a:ext uri="{909E8E84-426E-40DD-AFC4-6F175D3DCCD1}">
              <a14:hiddenFill xmlns:a14="http://schemas.microsoft.com/office/drawing/2010/main">
                <a:solidFill>
                  <a:srgbClr val="FFFFFF"/>
                </a:solidFill>
              </a14:hiddenFill>
            </a:ext>
          </a:extLst>
        </p:spPr>
      </p:pic>
      <p:sp>
        <p:nvSpPr>
          <p:cNvPr id="24582" name="Rectangle 6"/>
          <p:cNvSpPr>
            <a:spLocks noChangeArrowheads="1"/>
          </p:cNvSpPr>
          <p:nvPr/>
        </p:nvSpPr>
        <p:spPr bwMode="auto">
          <a:xfrm>
            <a:off x="0" y="5867400"/>
            <a:ext cx="9144000" cy="990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4583" name="Rectangle 7"/>
          <p:cNvSpPr>
            <a:spLocks noChangeArrowheads="1"/>
          </p:cNvSpPr>
          <p:nvPr/>
        </p:nvSpPr>
        <p:spPr bwMode="auto">
          <a:xfrm>
            <a:off x="533400" y="3962400"/>
            <a:ext cx="8077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4600" dirty="0" smtClean="0">
                <a:solidFill>
                  <a:srgbClr val="000066"/>
                </a:solidFill>
              </a:rPr>
              <a:t>Industry Response to Denial of Shipments</a:t>
            </a:r>
            <a:endParaRPr lang="en-US" sz="1200" dirty="0">
              <a:solidFill>
                <a:srgbClr val="0000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CB195D8F-0DF7-4B52-9351-E8411A7349FE}" type="datetime1">
              <a:rPr lang="fr-FR" smtClean="0"/>
              <a:t>14/10/2011</a:t>
            </a:fld>
            <a:endParaRPr lang="fr-FR" dirty="0"/>
          </a:p>
        </p:txBody>
      </p:sp>
      <p:sp>
        <p:nvSpPr>
          <p:cNvPr id="7" name="Footer Placeholder 4"/>
          <p:cNvSpPr>
            <a:spLocks noGrp="1"/>
          </p:cNvSpPr>
          <p:nvPr>
            <p:ph type="ftr" sz="quarter" idx="11"/>
          </p:nvPr>
        </p:nvSpPr>
        <p:spPr/>
        <p:txBody>
          <a:bodyPr/>
          <a:lstStyle/>
          <a:p>
            <a:r>
              <a:rPr lang="en-US" smtClean="0"/>
              <a:t>Industry Response to Denial of Shipments</a:t>
            </a:r>
            <a:endParaRPr lang="fr-FR" dirty="0"/>
          </a:p>
        </p:txBody>
      </p:sp>
      <p:sp>
        <p:nvSpPr>
          <p:cNvPr id="8" name="Slide Number Placeholder 5"/>
          <p:cNvSpPr>
            <a:spLocks noGrp="1"/>
          </p:cNvSpPr>
          <p:nvPr>
            <p:ph type="sldNum" sz="quarter" idx="12"/>
          </p:nvPr>
        </p:nvSpPr>
        <p:spPr/>
        <p:txBody>
          <a:bodyPr/>
          <a:lstStyle/>
          <a:p>
            <a:fld id="{3018F81F-A60B-4BC4-B10A-1CC44718CF38}" type="slidenum">
              <a:rPr lang="fr-FR"/>
              <a:pPr/>
              <a:t>10</a:t>
            </a:fld>
            <a:endParaRPr lang="fr-FR" dirty="0"/>
          </a:p>
        </p:txBody>
      </p:sp>
      <p:sp>
        <p:nvSpPr>
          <p:cNvPr id="58373" name="Rectangle 5"/>
          <p:cNvSpPr>
            <a:spLocks noGrp="1" noChangeArrowheads="1"/>
          </p:cNvSpPr>
          <p:nvPr>
            <p:ph type="body" idx="1"/>
          </p:nvPr>
        </p:nvSpPr>
        <p:spPr>
          <a:xfrm>
            <a:off x="914400" y="2743200"/>
            <a:ext cx="6840538" cy="3278188"/>
          </a:xfrm>
        </p:spPr>
        <p:txBody>
          <a:bodyPr anchor="ctr"/>
          <a:lstStyle/>
          <a:p>
            <a:pPr marL="0" indent="0" algn="ctr">
              <a:lnSpc>
                <a:spcPct val="80000"/>
              </a:lnSpc>
              <a:buClr>
                <a:schemeClr val="accent1"/>
              </a:buClr>
              <a:buNone/>
            </a:pPr>
            <a:r>
              <a:rPr lang="en-GB" sz="2400" dirty="0" smtClean="0"/>
              <a:t>Thank You</a:t>
            </a:r>
          </a:p>
          <a:p>
            <a:pPr marL="0" indent="0" algn="ctr">
              <a:lnSpc>
                <a:spcPct val="80000"/>
              </a:lnSpc>
              <a:buClr>
                <a:schemeClr val="accent1"/>
              </a:buClr>
              <a:buNone/>
            </a:pPr>
            <a:endParaRPr lang="en-GB" sz="2400" dirty="0" smtClean="0"/>
          </a:p>
          <a:p>
            <a:pPr marL="0" indent="0" algn="ctr">
              <a:lnSpc>
                <a:spcPct val="80000"/>
              </a:lnSpc>
              <a:buClr>
                <a:schemeClr val="accent1"/>
              </a:buClr>
              <a:buNone/>
            </a:pPr>
            <a:r>
              <a:rPr lang="en-GB" sz="1600" dirty="0" smtClean="0"/>
              <a:t>Brendan SULLIVAN</a:t>
            </a:r>
          </a:p>
          <a:p>
            <a:pPr marL="0" indent="0" algn="ctr">
              <a:lnSpc>
                <a:spcPct val="80000"/>
              </a:lnSpc>
              <a:buClr>
                <a:schemeClr val="accent1"/>
              </a:buClr>
              <a:buNone/>
            </a:pPr>
            <a:r>
              <a:rPr lang="en-GB" sz="1600" dirty="0" smtClean="0"/>
              <a:t>Manager, Dangerous Goods and Training Standards</a:t>
            </a:r>
          </a:p>
          <a:p>
            <a:pPr marL="0" indent="0" algn="ctr">
              <a:lnSpc>
                <a:spcPct val="80000"/>
              </a:lnSpc>
              <a:buClr>
                <a:schemeClr val="accent1"/>
              </a:buClr>
              <a:buNone/>
            </a:pPr>
            <a:r>
              <a:rPr lang="en-GB" sz="1600" dirty="0" smtClean="0"/>
              <a:t>Phone: </a:t>
            </a:r>
            <a:r>
              <a:rPr lang="en-US" sz="1600" dirty="0" smtClean="0"/>
              <a:t>+41 </a:t>
            </a:r>
            <a:r>
              <a:rPr lang="en-US" sz="1600" dirty="0"/>
              <a:t>22 770 </a:t>
            </a:r>
            <a:r>
              <a:rPr lang="en-US" sz="1600" dirty="0" smtClean="0"/>
              <a:t>2030</a:t>
            </a:r>
          </a:p>
          <a:p>
            <a:pPr marL="0" indent="0" algn="ctr">
              <a:lnSpc>
                <a:spcPct val="80000"/>
              </a:lnSpc>
              <a:buClr>
                <a:schemeClr val="accent1"/>
              </a:buClr>
              <a:buNone/>
            </a:pPr>
            <a:r>
              <a:rPr lang="en-US" sz="1600" dirty="0" smtClean="0"/>
              <a:t>Email: </a:t>
            </a:r>
            <a:r>
              <a:rPr lang="fr-CA" sz="1600" u="sng" dirty="0" smtClean="0">
                <a:hlinkClick r:id="rId3" tooltip="blocked::mailto:brennand@iata.org"/>
              </a:rPr>
              <a:t>sullivanb@iata.org</a:t>
            </a:r>
            <a:endParaRPr lang="en-US" sz="1600" dirty="0"/>
          </a:p>
          <a:p>
            <a:pPr marL="0" indent="0" algn="ctr">
              <a:buNone/>
            </a:pPr>
            <a:endParaRPr lang="fr-CA" sz="1600" b="1" dirty="0" smtClean="0"/>
          </a:p>
          <a:p>
            <a:pPr marL="0" indent="0" algn="ctr">
              <a:buNone/>
            </a:pPr>
            <a:r>
              <a:rPr lang="fr-CA" sz="1600" b="1" dirty="0" smtClean="0"/>
              <a:t>International </a:t>
            </a:r>
            <a:r>
              <a:rPr lang="fr-CA" sz="1600" b="1" dirty="0"/>
              <a:t>Air Transport Association</a:t>
            </a:r>
            <a:br>
              <a:rPr lang="fr-CA" sz="1600" b="1" dirty="0"/>
            </a:br>
            <a:r>
              <a:rPr lang="fr-CA" sz="1600" dirty="0"/>
              <a:t>IATA Centre, 33 Route de </a:t>
            </a:r>
            <a:r>
              <a:rPr lang="fr-CA" sz="1600" dirty="0" smtClean="0"/>
              <a:t>L’Aéroport, </a:t>
            </a:r>
            <a:r>
              <a:rPr lang="fr-CA" sz="1600" dirty="0"/>
              <a:t>PO Box 416</a:t>
            </a:r>
            <a:br>
              <a:rPr lang="fr-CA" sz="1600" dirty="0"/>
            </a:br>
            <a:r>
              <a:rPr lang="fr-CA" sz="1600" dirty="0"/>
              <a:t>1215 </a:t>
            </a:r>
            <a:r>
              <a:rPr lang="fr-CA" sz="1600" dirty="0" smtClean="0"/>
              <a:t>Genève, </a:t>
            </a:r>
            <a:r>
              <a:rPr lang="fr-CA" sz="1600" dirty="0"/>
              <a:t>SWITZERLAND</a:t>
            </a:r>
            <a:br>
              <a:rPr lang="fr-CA" sz="1600" dirty="0"/>
            </a:br>
            <a:r>
              <a:rPr lang="fr-CA" sz="1600" u="sng" dirty="0">
                <a:hlinkClick r:id="rId4" tooltip="blocked::http://www.iata.org/dangerousgoods&#10;http://www.iata.org/dangerousgoods"/>
              </a:rPr>
              <a:t>www.iata.org/dangerousgoods</a:t>
            </a:r>
            <a:endParaRPr lang="en-GB" sz="1600" dirty="0"/>
          </a:p>
          <a:p>
            <a:pPr marL="288925" indent="-288925">
              <a:lnSpc>
                <a:spcPct val="80000"/>
              </a:lnSpc>
              <a:buClr>
                <a:schemeClr val="accent1"/>
              </a:buClr>
            </a:pPr>
            <a:endParaRPr lang="en-GB" sz="1600" dirty="0" smtClean="0"/>
          </a:p>
        </p:txBody>
      </p:sp>
      <p:sp>
        <p:nvSpPr>
          <p:cNvPr id="58378" name="Text Box 10"/>
          <p:cNvSpPr txBox="1">
            <a:spLocks noChangeArrowheads="1"/>
          </p:cNvSpPr>
          <p:nvPr/>
        </p:nvSpPr>
        <p:spPr bwMode="auto">
          <a:xfrm>
            <a:off x="5867400" y="-914400"/>
            <a:ext cx="29718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solidFill>
                  <a:schemeClr val="bg1"/>
                </a:solidFill>
              </a:rPr>
              <a:t>NO TYPE OR IMAGES CAN TOUCH THE SKY </a:t>
            </a:r>
          </a:p>
        </p:txBody>
      </p:sp>
      <p:sp>
        <p:nvSpPr>
          <p:cNvPr id="58379" name="Line 11"/>
          <p:cNvSpPr>
            <a:spLocks noChangeShapeType="1"/>
          </p:cNvSpPr>
          <p:nvPr/>
        </p:nvSpPr>
        <p:spPr bwMode="auto">
          <a:xfrm>
            <a:off x="6934200" y="-381000"/>
            <a:ext cx="0" cy="30480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4067729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97F4C647-2F89-4659-85E1-378E2773C33E}" type="datetime1">
              <a:rPr lang="fr-FR" smtClean="0"/>
              <a:t>14/10/2011</a:t>
            </a:fld>
            <a:endParaRPr lang="fr-FR" dirty="0"/>
          </a:p>
        </p:txBody>
      </p:sp>
      <p:sp>
        <p:nvSpPr>
          <p:cNvPr id="7" name="Footer Placeholder 4"/>
          <p:cNvSpPr>
            <a:spLocks noGrp="1"/>
          </p:cNvSpPr>
          <p:nvPr>
            <p:ph type="ftr" sz="quarter" idx="11"/>
          </p:nvPr>
        </p:nvSpPr>
        <p:spPr/>
        <p:txBody>
          <a:bodyPr/>
          <a:lstStyle/>
          <a:p>
            <a:r>
              <a:rPr lang="en-US" smtClean="0"/>
              <a:t>Industry Response to Denial of Shipments</a:t>
            </a:r>
            <a:endParaRPr lang="fr-FR" dirty="0"/>
          </a:p>
        </p:txBody>
      </p:sp>
      <p:sp>
        <p:nvSpPr>
          <p:cNvPr id="8" name="Slide Number Placeholder 5"/>
          <p:cNvSpPr>
            <a:spLocks noGrp="1"/>
          </p:cNvSpPr>
          <p:nvPr>
            <p:ph type="sldNum" sz="quarter" idx="12"/>
          </p:nvPr>
        </p:nvSpPr>
        <p:spPr/>
        <p:txBody>
          <a:bodyPr/>
          <a:lstStyle/>
          <a:p>
            <a:fld id="{3018F81F-A60B-4BC4-B10A-1CC44718CF38}" type="slidenum">
              <a:rPr lang="fr-FR"/>
              <a:pPr/>
              <a:t>2</a:t>
            </a:fld>
            <a:endParaRPr lang="fr-FR" dirty="0"/>
          </a:p>
        </p:txBody>
      </p:sp>
      <p:sp>
        <p:nvSpPr>
          <p:cNvPr id="58372" name="Rectangle 4"/>
          <p:cNvSpPr>
            <a:spLocks noGrp="1" noChangeArrowheads="1"/>
          </p:cNvSpPr>
          <p:nvPr>
            <p:ph type="title"/>
          </p:nvPr>
        </p:nvSpPr>
        <p:spPr>
          <a:xfrm>
            <a:off x="1219200" y="1412875"/>
            <a:ext cx="7600950" cy="1254125"/>
          </a:xfrm>
        </p:spPr>
        <p:txBody>
          <a:bodyPr/>
          <a:lstStyle/>
          <a:p>
            <a:r>
              <a:rPr lang="en-GB" sz="2800" dirty="0" smtClean="0"/>
              <a:t>Industry Response to Denial of Shipments</a:t>
            </a:r>
            <a:endParaRPr lang="en-GB" sz="2000" dirty="0">
              <a:solidFill>
                <a:schemeClr val="accent1"/>
              </a:solidFill>
            </a:endParaRPr>
          </a:p>
        </p:txBody>
      </p:sp>
      <p:sp>
        <p:nvSpPr>
          <p:cNvPr id="58373" name="Rectangle 5"/>
          <p:cNvSpPr>
            <a:spLocks noGrp="1" noChangeArrowheads="1"/>
          </p:cNvSpPr>
          <p:nvPr>
            <p:ph type="body" idx="1"/>
          </p:nvPr>
        </p:nvSpPr>
        <p:spPr>
          <a:xfrm>
            <a:off x="914400" y="2743200"/>
            <a:ext cx="6840538" cy="3278188"/>
          </a:xfrm>
        </p:spPr>
        <p:txBody>
          <a:bodyPr/>
          <a:lstStyle/>
          <a:p>
            <a:pPr marL="288925" indent="-288925">
              <a:lnSpc>
                <a:spcPct val="80000"/>
              </a:lnSpc>
              <a:buClr>
                <a:schemeClr val="accent1"/>
              </a:buClr>
            </a:pPr>
            <a:r>
              <a:rPr lang="en-GB" sz="2000" dirty="0" smtClean="0"/>
              <a:t>What is IATA?</a:t>
            </a:r>
            <a:endParaRPr lang="en-GB" sz="2000" dirty="0"/>
          </a:p>
          <a:p>
            <a:pPr marL="288925" indent="-288925">
              <a:lnSpc>
                <a:spcPct val="80000"/>
              </a:lnSpc>
              <a:buClr>
                <a:schemeClr val="accent1"/>
              </a:buClr>
              <a:buFont typeface="Wingdings 3" pitchFamily="18" charset="2"/>
              <a:buNone/>
            </a:pPr>
            <a:endParaRPr lang="en-GB" sz="2000" dirty="0"/>
          </a:p>
          <a:p>
            <a:pPr marL="288925" indent="-288925">
              <a:lnSpc>
                <a:spcPct val="80000"/>
              </a:lnSpc>
              <a:buClr>
                <a:schemeClr val="accent1"/>
              </a:buClr>
            </a:pPr>
            <a:r>
              <a:rPr lang="en-GB" sz="2000" smtClean="0"/>
              <a:t>IATA </a:t>
            </a:r>
            <a:r>
              <a:rPr lang="en-GB" sz="2000"/>
              <a:t>D</a:t>
            </a:r>
            <a:r>
              <a:rPr lang="en-GB" sz="2000" smtClean="0"/>
              <a:t>angerous </a:t>
            </a:r>
            <a:r>
              <a:rPr lang="en-GB" sz="2000" dirty="0" smtClean="0"/>
              <a:t>Goods Activities</a:t>
            </a:r>
            <a:endParaRPr lang="en-GB" sz="2000" dirty="0" smtClean="0"/>
          </a:p>
          <a:p>
            <a:pPr marL="288925" indent="-288925">
              <a:lnSpc>
                <a:spcPct val="80000"/>
              </a:lnSpc>
              <a:buClr>
                <a:schemeClr val="accent1"/>
              </a:buClr>
            </a:pPr>
            <a:endParaRPr lang="en-GB" sz="2000" dirty="0"/>
          </a:p>
          <a:p>
            <a:pPr marL="288925" indent="-288925">
              <a:lnSpc>
                <a:spcPct val="80000"/>
              </a:lnSpc>
              <a:buClr>
                <a:schemeClr val="accent1"/>
              </a:buClr>
            </a:pPr>
            <a:r>
              <a:rPr lang="en-GB" sz="2000" dirty="0" smtClean="0"/>
              <a:t>IATA Denial of Shipments </a:t>
            </a:r>
            <a:r>
              <a:rPr lang="en-GB" sz="2000" dirty="0" smtClean="0"/>
              <a:t>Activities</a:t>
            </a:r>
            <a:endParaRPr lang="en-GB" sz="2000" dirty="0"/>
          </a:p>
          <a:p>
            <a:pPr marL="288925" indent="-288925">
              <a:lnSpc>
                <a:spcPct val="80000"/>
              </a:lnSpc>
              <a:buClr>
                <a:schemeClr val="accent1"/>
              </a:buClr>
            </a:pPr>
            <a:endParaRPr lang="en-GB" sz="2000" dirty="0"/>
          </a:p>
          <a:p>
            <a:pPr marL="288925" indent="-288925">
              <a:lnSpc>
                <a:spcPct val="80000"/>
              </a:lnSpc>
              <a:buClr>
                <a:schemeClr val="accent1"/>
              </a:buClr>
            </a:pPr>
            <a:r>
              <a:rPr lang="en-GB" sz="2000" dirty="0" smtClean="0"/>
              <a:t>Industry Concerns</a:t>
            </a:r>
            <a:endParaRPr lang="en-GB" sz="2000" dirty="0"/>
          </a:p>
          <a:p>
            <a:pPr marL="288925" indent="-288925">
              <a:lnSpc>
                <a:spcPct val="80000"/>
              </a:lnSpc>
              <a:buClr>
                <a:schemeClr val="accent1"/>
              </a:buClr>
            </a:pPr>
            <a:endParaRPr lang="en-GB"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A8E56CCE-E622-49DF-BFAA-131AA3545063}" type="datetime1">
              <a:rPr lang="fr-FR" smtClean="0"/>
              <a:t>14/10/2011</a:t>
            </a:fld>
            <a:endParaRPr lang="fr-FR" dirty="0"/>
          </a:p>
        </p:txBody>
      </p:sp>
      <p:sp>
        <p:nvSpPr>
          <p:cNvPr id="7" name="Footer Placeholder 4"/>
          <p:cNvSpPr>
            <a:spLocks noGrp="1"/>
          </p:cNvSpPr>
          <p:nvPr>
            <p:ph type="ftr" sz="quarter" idx="11"/>
          </p:nvPr>
        </p:nvSpPr>
        <p:spPr/>
        <p:txBody>
          <a:bodyPr/>
          <a:lstStyle/>
          <a:p>
            <a:r>
              <a:rPr lang="en-US" smtClean="0"/>
              <a:t>Industry Response to Denial of Shipments</a:t>
            </a:r>
            <a:endParaRPr lang="fr-FR" dirty="0"/>
          </a:p>
        </p:txBody>
      </p:sp>
      <p:sp>
        <p:nvSpPr>
          <p:cNvPr id="8" name="Slide Number Placeholder 5"/>
          <p:cNvSpPr>
            <a:spLocks noGrp="1"/>
          </p:cNvSpPr>
          <p:nvPr>
            <p:ph type="sldNum" sz="quarter" idx="12"/>
          </p:nvPr>
        </p:nvSpPr>
        <p:spPr/>
        <p:txBody>
          <a:bodyPr/>
          <a:lstStyle/>
          <a:p>
            <a:fld id="{3018F81F-A60B-4BC4-B10A-1CC44718CF38}" type="slidenum">
              <a:rPr lang="fr-FR"/>
              <a:pPr/>
              <a:t>3</a:t>
            </a:fld>
            <a:endParaRPr lang="fr-FR" dirty="0"/>
          </a:p>
        </p:txBody>
      </p:sp>
      <p:sp>
        <p:nvSpPr>
          <p:cNvPr id="58372" name="Rectangle 4"/>
          <p:cNvSpPr>
            <a:spLocks noGrp="1" noChangeArrowheads="1"/>
          </p:cNvSpPr>
          <p:nvPr>
            <p:ph type="title"/>
          </p:nvPr>
        </p:nvSpPr>
        <p:spPr>
          <a:xfrm>
            <a:off x="1219200" y="1412875"/>
            <a:ext cx="7600950" cy="1254125"/>
          </a:xfrm>
        </p:spPr>
        <p:txBody>
          <a:bodyPr/>
          <a:lstStyle/>
          <a:p>
            <a:r>
              <a:rPr lang="en-GB" sz="2800" dirty="0" smtClean="0"/>
              <a:t>What is IATA?</a:t>
            </a:r>
            <a:endParaRPr lang="en-GB" sz="2000" dirty="0">
              <a:solidFill>
                <a:schemeClr val="accent1"/>
              </a:solidFill>
            </a:endParaRPr>
          </a:p>
        </p:txBody>
      </p:sp>
      <p:sp>
        <p:nvSpPr>
          <p:cNvPr id="58373" name="Rectangle 5"/>
          <p:cNvSpPr>
            <a:spLocks noGrp="1" noChangeArrowheads="1"/>
          </p:cNvSpPr>
          <p:nvPr>
            <p:ph type="body" idx="1"/>
          </p:nvPr>
        </p:nvSpPr>
        <p:spPr>
          <a:xfrm>
            <a:off x="914400" y="2743200"/>
            <a:ext cx="6840538" cy="3278188"/>
          </a:xfrm>
        </p:spPr>
        <p:txBody>
          <a:bodyPr/>
          <a:lstStyle/>
          <a:p>
            <a:pPr marL="288925" indent="-288925">
              <a:lnSpc>
                <a:spcPct val="80000"/>
              </a:lnSpc>
              <a:buClr>
                <a:schemeClr val="accent1"/>
              </a:buClr>
            </a:pPr>
            <a:r>
              <a:rPr lang="en-GB" sz="2000" dirty="0" smtClean="0"/>
              <a:t>Trade association of the world’s airlines</a:t>
            </a:r>
            <a:endParaRPr lang="en-GB" sz="2000" dirty="0"/>
          </a:p>
          <a:p>
            <a:pPr marL="288925" indent="-288925">
              <a:lnSpc>
                <a:spcPct val="80000"/>
              </a:lnSpc>
              <a:buClr>
                <a:schemeClr val="accent1"/>
              </a:buClr>
              <a:buFont typeface="Wingdings 3" pitchFamily="18" charset="2"/>
              <a:buNone/>
            </a:pPr>
            <a:endParaRPr lang="en-GB" sz="2000" dirty="0"/>
          </a:p>
          <a:p>
            <a:pPr marL="288925" indent="-288925">
              <a:lnSpc>
                <a:spcPct val="80000"/>
              </a:lnSpc>
              <a:buClr>
                <a:schemeClr val="accent1"/>
              </a:buClr>
            </a:pPr>
            <a:r>
              <a:rPr lang="en-GB" sz="2000" dirty="0" smtClean="0"/>
              <a:t>Founded in 1945 by 30 airlines in Havana, Cuba</a:t>
            </a:r>
            <a:endParaRPr lang="en-GB" sz="2000" dirty="0"/>
          </a:p>
          <a:p>
            <a:pPr marL="288925" indent="-288925">
              <a:lnSpc>
                <a:spcPct val="80000"/>
              </a:lnSpc>
              <a:buClr>
                <a:schemeClr val="accent1"/>
              </a:buClr>
            </a:pPr>
            <a:endParaRPr lang="en-GB" sz="2000" dirty="0"/>
          </a:p>
          <a:p>
            <a:pPr marL="288925" indent="-288925">
              <a:lnSpc>
                <a:spcPct val="80000"/>
              </a:lnSpc>
              <a:buClr>
                <a:schemeClr val="accent1"/>
              </a:buClr>
            </a:pPr>
            <a:r>
              <a:rPr lang="en-GB" sz="2000" dirty="0" smtClean="0"/>
              <a:t>Incorporated in Canada by a special Act of Parliament</a:t>
            </a:r>
          </a:p>
          <a:p>
            <a:pPr marL="288925" indent="-288925">
              <a:lnSpc>
                <a:spcPct val="80000"/>
              </a:lnSpc>
              <a:buClr>
                <a:schemeClr val="accent1"/>
              </a:buClr>
            </a:pPr>
            <a:endParaRPr lang="en-GB" sz="2000" dirty="0" smtClean="0"/>
          </a:p>
          <a:p>
            <a:pPr marL="288925" indent="-288925">
              <a:lnSpc>
                <a:spcPct val="80000"/>
              </a:lnSpc>
              <a:buClr>
                <a:schemeClr val="accent1"/>
              </a:buClr>
            </a:pPr>
            <a:r>
              <a:rPr lang="en-GB" sz="2000" dirty="0" smtClean="0"/>
              <a:t>Now has 230 airlines comprising 93% of international scheduled air traffic.</a:t>
            </a:r>
          </a:p>
          <a:p>
            <a:pPr marL="288925" indent="-288925">
              <a:lnSpc>
                <a:spcPct val="80000"/>
              </a:lnSpc>
              <a:buClr>
                <a:schemeClr val="accent1"/>
              </a:buClr>
            </a:pPr>
            <a:endParaRPr lang="en-GB" sz="2000" dirty="0"/>
          </a:p>
          <a:p>
            <a:pPr marL="288925" indent="-288925">
              <a:lnSpc>
                <a:spcPct val="80000"/>
              </a:lnSpc>
              <a:buClr>
                <a:schemeClr val="accent1"/>
              </a:buClr>
            </a:pPr>
            <a:endParaRPr lang="en-GB" sz="2000" dirty="0"/>
          </a:p>
          <a:p>
            <a:pPr marL="288925" indent="-288925">
              <a:lnSpc>
                <a:spcPct val="80000"/>
              </a:lnSpc>
              <a:buClr>
                <a:schemeClr val="accent1"/>
              </a:buClr>
            </a:pPr>
            <a:endParaRPr lang="en-GB" sz="1600" dirty="0"/>
          </a:p>
        </p:txBody>
      </p:sp>
    </p:spTree>
    <p:extLst>
      <p:ext uri="{BB962C8B-B14F-4D97-AF65-F5344CB8AC3E}">
        <p14:creationId xmlns:p14="http://schemas.microsoft.com/office/powerpoint/2010/main" val="1260352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F383C744-E9D8-4953-A0E6-061638D82190}" type="datetime1">
              <a:rPr lang="fr-FR" smtClean="0"/>
              <a:t>14/10/2011</a:t>
            </a:fld>
            <a:endParaRPr lang="fr-FR" dirty="0"/>
          </a:p>
        </p:txBody>
      </p:sp>
      <p:sp>
        <p:nvSpPr>
          <p:cNvPr id="7" name="Footer Placeholder 4"/>
          <p:cNvSpPr>
            <a:spLocks noGrp="1"/>
          </p:cNvSpPr>
          <p:nvPr>
            <p:ph type="ftr" sz="quarter" idx="11"/>
          </p:nvPr>
        </p:nvSpPr>
        <p:spPr/>
        <p:txBody>
          <a:bodyPr/>
          <a:lstStyle/>
          <a:p>
            <a:r>
              <a:rPr lang="en-US" smtClean="0"/>
              <a:t>Industry Response to Denial of Shipments</a:t>
            </a:r>
            <a:endParaRPr lang="fr-FR" dirty="0"/>
          </a:p>
        </p:txBody>
      </p:sp>
      <p:sp>
        <p:nvSpPr>
          <p:cNvPr id="8" name="Slide Number Placeholder 5"/>
          <p:cNvSpPr>
            <a:spLocks noGrp="1"/>
          </p:cNvSpPr>
          <p:nvPr>
            <p:ph type="sldNum" sz="quarter" idx="12"/>
          </p:nvPr>
        </p:nvSpPr>
        <p:spPr/>
        <p:txBody>
          <a:bodyPr/>
          <a:lstStyle/>
          <a:p>
            <a:fld id="{3018F81F-A60B-4BC4-B10A-1CC44718CF38}" type="slidenum">
              <a:rPr lang="fr-FR"/>
              <a:pPr/>
              <a:t>4</a:t>
            </a:fld>
            <a:endParaRPr lang="fr-FR" dirty="0"/>
          </a:p>
        </p:txBody>
      </p:sp>
      <p:sp>
        <p:nvSpPr>
          <p:cNvPr id="58372" name="Rectangle 4"/>
          <p:cNvSpPr>
            <a:spLocks noGrp="1" noChangeArrowheads="1"/>
          </p:cNvSpPr>
          <p:nvPr>
            <p:ph type="title"/>
          </p:nvPr>
        </p:nvSpPr>
        <p:spPr>
          <a:xfrm>
            <a:off x="1219200" y="1412875"/>
            <a:ext cx="7600950" cy="1254125"/>
          </a:xfrm>
        </p:spPr>
        <p:txBody>
          <a:bodyPr/>
          <a:lstStyle/>
          <a:p>
            <a:r>
              <a:rPr lang="en-GB" sz="2800" dirty="0" smtClean="0"/>
              <a:t>IATA Dangerous Goods Activities</a:t>
            </a:r>
            <a:endParaRPr lang="en-GB" sz="2000" dirty="0">
              <a:solidFill>
                <a:schemeClr val="accent1"/>
              </a:solidFill>
            </a:endParaRPr>
          </a:p>
        </p:txBody>
      </p:sp>
      <p:sp>
        <p:nvSpPr>
          <p:cNvPr id="58373" name="Rectangle 5"/>
          <p:cNvSpPr>
            <a:spLocks noGrp="1" noChangeArrowheads="1"/>
          </p:cNvSpPr>
          <p:nvPr>
            <p:ph type="body" idx="1"/>
          </p:nvPr>
        </p:nvSpPr>
        <p:spPr>
          <a:xfrm>
            <a:off x="914400" y="2743200"/>
            <a:ext cx="6840538" cy="3278188"/>
          </a:xfrm>
        </p:spPr>
        <p:txBody>
          <a:bodyPr/>
          <a:lstStyle/>
          <a:p>
            <a:pPr marL="288925" indent="-288925">
              <a:lnSpc>
                <a:spcPct val="80000"/>
              </a:lnSpc>
              <a:buClr>
                <a:schemeClr val="accent1"/>
              </a:buClr>
            </a:pPr>
            <a:r>
              <a:rPr lang="en-GB" sz="1600" dirty="0" smtClean="0"/>
              <a:t>Overseen by the IATA Dangerous Goods Board (DGB) – 12 Member airlines;</a:t>
            </a:r>
            <a:endParaRPr lang="en-GB" sz="1600" dirty="0"/>
          </a:p>
          <a:p>
            <a:pPr marL="288925" indent="-288925">
              <a:lnSpc>
                <a:spcPct val="80000"/>
              </a:lnSpc>
              <a:buClr>
                <a:schemeClr val="accent1"/>
              </a:buClr>
              <a:buFont typeface="Wingdings 3" pitchFamily="18" charset="2"/>
              <a:buNone/>
            </a:pPr>
            <a:endParaRPr lang="en-GB" sz="1600" dirty="0"/>
          </a:p>
          <a:p>
            <a:pPr marL="288925" indent="-288925">
              <a:lnSpc>
                <a:spcPct val="80000"/>
              </a:lnSpc>
              <a:buClr>
                <a:schemeClr val="accent1"/>
              </a:buClr>
            </a:pPr>
            <a:r>
              <a:rPr lang="en-GB" sz="1600" dirty="0" smtClean="0"/>
              <a:t>Voting member of the ICAO Dangerous Goods Panel</a:t>
            </a:r>
            <a:endParaRPr lang="en-GB" sz="1600" dirty="0"/>
          </a:p>
          <a:p>
            <a:pPr marL="288925" indent="-288925">
              <a:lnSpc>
                <a:spcPct val="80000"/>
              </a:lnSpc>
              <a:buClr>
                <a:schemeClr val="accent1"/>
              </a:buClr>
            </a:pPr>
            <a:endParaRPr lang="en-GB" sz="1600" dirty="0"/>
          </a:p>
          <a:p>
            <a:pPr marL="288925" indent="-288925">
              <a:lnSpc>
                <a:spcPct val="80000"/>
              </a:lnSpc>
              <a:buClr>
                <a:schemeClr val="accent1"/>
              </a:buClr>
            </a:pPr>
            <a:r>
              <a:rPr lang="en-GB" sz="1600" dirty="0" smtClean="0"/>
              <a:t>Observer status at the meetings of the UN Subcommittee of Experts;</a:t>
            </a:r>
          </a:p>
          <a:p>
            <a:pPr marL="288925" indent="-288925">
              <a:lnSpc>
                <a:spcPct val="80000"/>
              </a:lnSpc>
              <a:buClr>
                <a:schemeClr val="accent1"/>
              </a:buClr>
            </a:pPr>
            <a:endParaRPr lang="en-GB" sz="1600" dirty="0" smtClean="0"/>
          </a:p>
          <a:p>
            <a:pPr marL="288925" indent="-288925">
              <a:lnSpc>
                <a:spcPct val="80000"/>
              </a:lnSpc>
              <a:buClr>
                <a:schemeClr val="accent1"/>
              </a:buClr>
            </a:pPr>
            <a:r>
              <a:rPr lang="en-GB" sz="1600" dirty="0" smtClean="0"/>
              <a:t>Member of the IAEA TRANSSC and Steering Committee on Denial of Shipments.</a:t>
            </a:r>
          </a:p>
          <a:p>
            <a:pPr marL="288925" indent="-288925">
              <a:lnSpc>
                <a:spcPct val="80000"/>
              </a:lnSpc>
              <a:buClr>
                <a:schemeClr val="accent1"/>
              </a:buClr>
            </a:pPr>
            <a:endParaRPr lang="en-GB" sz="2000" dirty="0"/>
          </a:p>
          <a:p>
            <a:pPr marL="288925" indent="-288925">
              <a:lnSpc>
                <a:spcPct val="80000"/>
              </a:lnSpc>
              <a:buClr>
                <a:schemeClr val="accent1"/>
              </a:buClr>
            </a:pPr>
            <a:endParaRPr lang="en-GB" sz="2000" dirty="0"/>
          </a:p>
          <a:p>
            <a:pPr marL="288925" indent="-288925">
              <a:lnSpc>
                <a:spcPct val="80000"/>
              </a:lnSpc>
              <a:buClr>
                <a:schemeClr val="accent1"/>
              </a:buClr>
            </a:pPr>
            <a:endParaRPr lang="en-GB" sz="1600" dirty="0"/>
          </a:p>
        </p:txBody>
      </p:sp>
      <p:pic>
        <p:nvPicPr>
          <p:cNvPr id="9" name="Picture 2052" descr="D:\HOME\Jean slides\un logo.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3500" y="4876800"/>
            <a:ext cx="1003300" cy="94773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053" descr="D:\HOME\Jean slides\iaea logo.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6290" y="4862512"/>
            <a:ext cx="996950" cy="976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29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randombar(horizontal)">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3B7EAA2C-4D32-4FB6-A85C-179A8F63AB1B}" type="datetime1">
              <a:rPr lang="fr-FR" smtClean="0"/>
              <a:t>14/10/2011</a:t>
            </a:fld>
            <a:endParaRPr lang="fr-FR" dirty="0"/>
          </a:p>
        </p:txBody>
      </p:sp>
      <p:sp>
        <p:nvSpPr>
          <p:cNvPr id="7" name="Footer Placeholder 4"/>
          <p:cNvSpPr>
            <a:spLocks noGrp="1"/>
          </p:cNvSpPr>
          <p:nvPr>
            <p:ph type="ftr" sz="quarter" idx="11"/>
          </p:nvPr>
        </p:nvSpPr>
        <p:spPr/>
        <p:txBody>
          <a:bodyPr/>
          <a:lstStyle/>
          <a:p>
            <a:r>
              <a:rPr lang="en-US" smtClean="0"/>
              <a:t>Industry Response to Denial of Shipments</a:t>
            </a:r>
            <a:endParaRPr lang="fr-FR" dirty="0"/>
          </a:p>
        </p:txBody>
      </p:sp>
      <p:sp>
        <p:nvSpPr>
          <p:cNvPr id="8" name="Slide Number Placeholder 5"/>
          <p:cNvSpPr>
            <a:spLocks noGrp="1"/>
          </p:cNvSpPr>
          <p:nvPr>
            <p:ph type="sldNum" sz="quarter" idx="12"/>
          </p:nvPr>
        </p:nvSpPr>
        <p:spPr/>
        <p:txBody>
          <a:bodyPr/>
          <a:lstStyle/>
          <a:p>
            <a:fld id="{3018F81F-A60B-4BC4-B10A-1CC44718CF38}" type="slidenum">
              <a:rPr lang="fr-FR"/>
              <a:pPr/>
              <a:t>5</a:t>
            </a:fld>
            <a:endParaRPr lang="fr-FR" dirty="0"/>
          </a:p>
        </p:txBody>
      </p:sp>
      <p:sp>
        <p:nvSpPr>
          <p:cNvPr id="58372" name="Rectangle 4"/>
          <p:cNvSpPr>
            <a:spLocks noGrp="1" noChangeArrowheads="1"/>
          </p:cNvSpPr>
          <p:nvPr>
            <p:ph type="title"/>
          </p:nvPr>
        </p:nvSpPr>
        <p:spPr>
          <a:xfrm>
            <a:off x="1219200" y="1412875"/>
            <a:ext cx="7600950" cy="1254125"/>
          </a:xfrm>
        </p:spPr>
        <p:txBody>
          <a:bodyPr/>
          <a:lstStyle/>
          <a:p>
            <a:r>
              <a:rPr lang="en-GB" sz="2800" dirty="0" smtClean="0"/>
              <a:t>IATA Dangerous Goods Activities (Cont’d)</a:t>
            </a:r>
            <a:endParaRPr lang="en-GB" sz="2000" dirty="0">
              <a:solidFill>
                <a:schemeClr val="accent1"/>
              </a:solidFill>
            </a:endParaRPr>
          </a:p>
        </p:txBody>
      </p:sp>
      <p:sp>
        <p:nvSpPr>
          <p:cNvPr id="58373" name="Rectangle 5"/>
          <p:cNvSpPr>
            <a:spLocks noGrp="1" noChangeArrowheads="1"/>
          </p:cNvSpPr>
          <p:nvPr>
            <p:ph type="body" idx="1"/>
          </p:nvPr>
        </p:nvSpPr>
        <p:spPr>
          <a:xfrm>
            <a:off x="914400" y="2743200"/>
            <a:ext cx="6840538" cy="3278188"/>
          </a:xfrm>
        </p:spPr>
        <p:txBody>
          <a:bodyPr/>
          <a:lstStyle/>
          <a:p>
            <a:pPr marL="288925" indent="-288925">
              <a:lnSpc>
                <a:spcPct val="80000"/>
              </a:lnSpc>
              <a:buClr>
                <a:schemeClr val="accent1"/>
              </a:buClr>
            </a:pPr>
            <a:r>
              <a:rPr lang="en-GB" sz="1600" dirty="0" smtClean="0"/>
              <a:t>Training Standards developed by the IATA Dangerous Goods Training Task Force (DGTTF);</a:t>
            </a:r>
            <a:endParaRPr lang="en-GB" sz="1600" dirty="0"/>
          </a:p>
          <a:p>
            <a:pPr marL="288925" indent="-288925">
              <a:lnSpc>
                <a:spcPct val="80000"/>
              </a:lnSpc>
              <a:buClr>
                <a:schemeClr val="accent1"/>
              </a:buClr>
              <a:buFont typeface="Wingdings 3" pitchFamily="18" charset="2"/>
              <a:buNone/>
            </a:pPr>
            <a:endParaRPr lang="en-GB" sz="1600" dirty="0"/>
          </a:p>
          <a:p>
            <a:pPr marL="288925" indent="-288925">
              <a:lnSpc>
                <a:spcPct val="80000"/>
              </a:lnSpc>
              <a:buClr>
                <a:schemeClr val="accent1"/>
              </a:buClr>
            </a:pPr>
            <a:r>
              <a:rPr lang="en-GB" sz="1600" dirty="0" smtClean="0"/>
              <a:t>Deliver training through our IATA Training and Development Institute using qualified instructors and standardized materials;</a:t>
            </a:r>
            <a:endParaRPr lang="en-GB" sz="1600" dirty="0"/>
          </a:p>
          <a:p>
            <a:pPr marL="288925" indent="-288925">
              <a:lnSpc>
                <a:spcPct val="80000"/>
              </a:lnSpc>
              <a:buClr>
                <a:schemeClr val="accent1"/>
              </a:buClr>
            </a:pPr>
            <a:endParaRPr lang="en-GB" sz="1600" dirty="0"/>
          </a:p>
          <a:p>
            <a:pPr marL="288925" indent="-288925">
              <a:lnSpc>
                <a:spcPct val="80000"/>
              </a:lnSpc>
              <a:buClr>
                <a:schemeClr val="accent1"/>
              </a:buClr>
            </a:pPr>
            <a:r>
              <a:rPr lang="en-GB" sz="1600" dirty="0" smtClean="0"/>
              <a:t>A network of accredited training schools.</a:t>
            </a:r>
          </a:p>
          <a:p>
            <a:pPr marL="288925" indent="-288925">
              <a:lnSpc>
                <a:spcPct val="80000"/>
              </a:lnSpc>
              <a:buClr>
                <a:schemeClr val="accent1"/>
              </a:buClr>
            </a:pPr>
            <a:endParaRPr lang="en-GB" sz="1600" dirty="0" smtClean="0"/>
          </a:p>
          <a:p>
            <a:pPr marL="288925" indent="-288925">
              <a:lnSpc>
                <a:spcPct val="80000"/>
              </a:lnSpc>
              <a:buClr>
                <a:schemeClr val="accent1"/>
              </a:buClr>
            </a:pPr>
            <a:endParaRPr lang="en-GB" sz="2000" dirty="0"/>
          </a:p>
          <a:p>
            <a:pPr marL="288925" indent="-288925">
              <a:lnSpc>
                <a:spcPct val="80000"/>
              </a:lnSpc>
              <a:buClr>
                <a:schemeClr val="accent1"/>
              </a:buClr>
            </a:pPr>
            <a:endParaRPr lang="en-GB" sz="2000" dirty="0"/>
          </a:p>
          <a:p>
            <a:pPr marL="288925" indent="-288925">
              <a:lnSpc>
                <a:spcPct val="80000"/>
              </a:lnSpc>
              <a:buClr>
                <a:schemeClr val="accent1"/>
              </a:buClr>
            </a:pPr>
            <a:endParaRPr lang="en-GB" sz="1600" dirty="0"/>
          </a:p>
        </p:txBody>
      </p:sp>
    </p:spTree>
    <p:extLst>
      <p:ext uri="{BB962C8B-B14F-4D97-AF65-F5344CB8AC3E}">
        <p14:creationId xmlns:p14="http://schemas.microsoft.com/office/powerpoint/2010/main" val="2015090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3B7EAA2C-4D32-4FB6-A85C-179A8F63AB1B}" type="datetime1">
              <a:rPr lang="fr-FR" smtClean="0"/>
              <a:t>14/10/2011</a:t>
            </a:fld>
            <a:endParaRPr lang="fr-FR" dirty="0"/>
          </a:p>
        </p:txBody>
      </p:sp>
      <p:sp>
        <p:nvSpPr>
          <p:cNvPr id="7" name="Footer Placeholder 4"/>
          <p:cNvSpPr>
            <a:spLocks noGrp="1"/>
          </p:cNvSpPr>
          <p:nvPr>
            <p:ph type="ftr" sz="quarter" idx="11"/>
          </p:nvPr>
        </p:nvSpPr>
        <p:spPr/>
        <p:txBody>
          <a:bodyPr/>
          <a:lstStyle/>
          <a:p>
            <a:r>
              <a:rPr lang="en-US" smtClean="0"/>
              <a:t>Industry Response to Denial of Shipments</a:t>
            </a:r>
            <a:endParaRPr lang="fr-FR" dirty="0"/>
          </a:p>
        </p:txBody>
      </p:sp>
      <p:sp>
        <p:nvSpPr>
          <p:cNvPr id="8" name="Slide Number Placeholder 5"/>
          <p:cNvSpPr>
            <a:spLocks noGrp="1"/>
          </p:cNvSpPr>
          <p:nvPr>
            <p:ph type="sldNum" sz="quarter" idx="12"/>
          </p:nvPr>
        </p:nvSpPr>
        <p:spPr/>
        <p:txBody>
          <a:bodyPr/>
          <a:lstStyle/>
          <a:p>
            <a:fld id="{3018F81F-A60B-4BC4-B10A-1CC44718CF38}" type="slidenum">
              <a:rPr lang="fr-FR"/>
              <a:pPr/>
              <a:t>6</a:t>
            </a:fld>
            <a:endParaRPr lang="fr-FR" dirty="0"/>
          </a:p>
        </p:txBody>
      </p:sp>
      <p:sp>
        <p:nvSpPr>
          <p:cNvPr id="58372" name="Rectangle 4"/>
          <p:cNvSpPr>
            <a:spLocks noGrp="1" noChangeArrowheads="1"/>
          </p:cNvSpPr>
          <p:nvPr>
            <p:ph type="title"/>
          </p:nvPr>
        </p:nvSpPr>
        <p:spPr>
          <a:xfrm>
            <a:off x="1219200" y="1412875"/>
            <a:ext cx="7600950" cy="1254125"/>
          </a:xfrm>
        </p:spPr>
        <p:txBody>
          <a:bodyPr/>
          <a:lstStyle/>
          <a:p>
            <a:r>
              <a:rPr lang="en-GB" sz="2800" dirty="0" smtClean="0"/>
              <a:t>IATA Dangerous Goods Activities (Cont’d)</a:t>
            </a:r>
            <a:endParaRPr lang="en-GB" sz="2000" dirty="0">
              <a:solidFill>
                <a:schemeClr val="accent1"/>
              </a:solidFill>
            </a:endParaRPr>
          </a:p>
        </p:txBody>
      </p:sp>
      <p:sp>
        <p:nvSpPr>
          <p:cNvPr id="58373" name="Rectangle 5"/>
          <p:cNvSpPr>
            <a:spLocks noGrp="1" noChangeArrowheads="1"/>
          </p:cNvSpPr>
          <p:nvPr>
            <p:ph type="body" idx="1"/>
          </p:nvPr>
        </p:nvSpPr>
        <p:spPr>
          <a:xfrm>
            <a:off x="914400" y="2743200"/>
            <a:ext cx="6840538" cy="3278188"/>
          </a:xfrm>
        </p:spPr>
        <p:txBody>
          <a:bodyPr/>
          <a:lstStyle/>
          <a:p>
            <a:pPr marL="288925" indent="-288925">
              <a:lnSpc>
                <a:spcPct val="80000"/>
              </a:lnSpc>
              <a:buClr>
                <a:schemeClr val="accent1"/>
              </a:buClr>
            </a:pPr>
            <a:r>
              <a:rPr lang="en-GB" sz="1600" dirty="0"/>
              <a:t>Outreach and awareness</a:t>
            </a:r>
          </a:p>
          <a:p>
            <a:pPr marL="688975" lvl="1" indent="-288925">
              <a:lnSpc>
                <a:spcPct val="80000"/>
              </a:lnSpc>
              <a:buClr>
                <a:schemeClr val="accent1"/>
              </a:buClr>
            </a:pPr>
            <a:endParaRPr lang="en-GB" sz="1400" dirty="0"/>
          </a:p>
          <a:p>
            <a:pPr marL="688975" lvl="1" indent="-288925">
              <a:lnSpc>
                <a:spcPct val="80000"/>
              </a:lnSpc>
              <a:buClr>
                <a:schemeClr val="accent1"/>
              </a:buClr>
            </a:pPr>
            <a:r>
              <a:rPr lang="en-GB" sz="1400" dirty="0"/>
              <a:t>Industry events (Lithium battery seminar, workshops, World Cargo Symposium, </a:t>
            </a:r>
            <a:r>
              <a:rPr lang="en-GB" sz="1400" dirty="0" err="1"/>
              <a:t>etc</a:t>
            </a:r>
            <a:r>
              <a:rPr lang="en-GB" sz="1400" dirty="0"/>
              <a:t>)</a:t>
            </a:r>
          </a:p>
          <a:p>
            <a:pPr marL="688975" lvl="1" indent="-288925">
              <a:lnSpc>
                <a:spcPct val="80000"/>
              </a:lnSpc>
              <a:buClr>
                <a:schemeClr val="accent1"/>
              </a:buClr>
            </a:pPr>
            <a:endParaRPr lang="en-GB" sz="1400" dirty="0"/>
          </a:p>
          <a:p>
            <a:pPr marL="688975" lvl="1" indent="-288925">
              <a:lnSpc>
                <a:spcPct val="80000"/>
              </a:lnSpc>
              <a:buClr>
                <a:schemeClr val="accent1"/>
              </a:buClr>
            </a:pPr>
            <a:r>
              <a:rPr lang="en-GB" sz="1400" dirty="0"/>
              <a:t>Trade organisations (COSTHA, DGAC, </a:t>
            </a:r>
            <a:r>
              <a:rPr lang="en-GB" sz="1400" dirty="0" err="1"/>
              <a:t>etc</a:t>
            </a:r>
            <a:r>
              <a:rPr lang="en-GB" sz="1400" dirty="0"/>
              <a:t>)</a:t>
            </a:r>
          </a:p>
          <a:p>
            <a:pPr marL="288925" indent="-288925">
              <a:lnSpc>
                <a:spcPct val="80000"/>
              </a:lnSpc>
              <a:buClr>
                <a:schemeClr val="accent1"/>
              </a:buClr>
            </a:pPr>
            <a:endParaRPr lang="en-GB" sz="1600" dirty="0" smtClean="0"/>
          </a:p>
          <a:p>
            <a:pPr marL="288925" indent="-288925">
              <a:lnSpc>
                <a:spcPct val="80000"/>
              </a:lnSpc>
              <a:buClr>
                <a:schemeClr val="accent1"/>
              </a:buClr>
            </a:pPr>
            <a:endParaRPr lang="en-GB" sz="2000" dirty="0"/>
          </a:p>
          <a:p>
            <a:pPr marL="288925" indent="-288925">
              <a:lnSpc>
                <a:spcPct val="80000"/>
              </a:lnSpc>
              <a:buClr>
                <a:schemeClr val="accent1"/>
              </a:buClr>
            </a:pPr>
            <a:endParaRPr lang="en-GB" sz="2000" dirty="0"/>
          </a:p>
          <a:p>
            <a:pPr marL="288925" indent="-288925">
              <a:lnSpc>
                <a:spcPct val="80000"/>
              </a:lnSpc>
              <a:buClr>
                <a:schemeClr val="accent1"/>
              </a:buClr>
            </a:pPr>
            <a:endParaRPr lang="en-GB" sz="1600" dirty="0"/>
          </a:p>
        </p:txBody>
      </p:sp>
    </p:spTree>
    <p:extLst>
      <p:ext uri="{BB962C8B-B14F-4D97-AF65-F5344CB8AC3E}">
        <p14:creationId xmlns:p14="http://schemas.microsoft.com/office/powerpoint/2010/main" val="1862575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DC18929C-9E3F-4082-9010-D9F5B9BC2EDA}" type="datetime1">
              <a:rPr lang="fr-FR" smtClean="0"/>
              <a:t>14/10/2011</a:t>
            </a:fld>
            <a:endParaRPr lang="fr-FR" dirty="0"/>
          </a:p>
        </p:txBody>
      </p:sp>
      <p:sp>
        <p:nvSpPr>
          <p:cNvPr id="7" name="Footer Placeholder 4"/>
          <p:cNvSpPr>
            <a:spLocks noGrp="1"/>
          </p:cNvSpPr>
          <p:nvPr>
            <p:ph type="ftr" sz="quarter" idx="11"/>
          </p:nvPr>
        </p:nvSpPr>
        <p:spPr/>
        <p:txBody>
          <a:bodyPr/>
          <a:lstStyle/>
          <a:p>
            <a:r>
              <a:rPr lang="en-US" smtClean="0"/>
              <a:t>Industry Response to Denial of Shipments</a:t>
            </a:r>
            <a:endParaRPr lang="fr-FR" dirty="0"/>
          </a:p>
        </p:txBody>
      </p:sp>
      <p:sp>
        <p:nvSpPr>
          <p:cNvPr id="8" name="Slide Number Placeholder 5"/>
          <p:cNvSpPr>
            <a:spLocks noGrp="1"/>
          </p:cNvSpPr>
          <p:nvPr>
            <p:ph type="sldNum" sz="quarter" idx="12"/>
          </p:nvPr>
        </p:nvSpPr>
        <p:spPr/>
        <p:txBody>
          <a:bodyPr/>
          <a:lstStyle/>
          <a:p>
            <a:fld id="{3018F81F-A60B-4BC4-B10A-1CC44718CF38}" type="slidenum">
              <a:rPr lang="fr-FR"/>
              <a:pPr/>
              <a:t>7</a:t>
            </a:fld>
            <a:endParaRPr lang="fr-FR" dirty="0"/>
          </a:p>
        </p:txBody>
      </p:sp>
      <p:sp>
        <p:nvSpPr>
          <p:cNvPr id="58372" name="Rectangle 4"/>
          <p:cNvSpPr>
            <a:spLocks noGrp="1" noChangeArrowheads="1"/>
          </p:cNvSpPr>
          <p:nvPr>
            <p:ph type="title"/>
          </p:nvPr>
        </p:nvSpPr>
        <p:spPr>
          <a:xfrm>
            <a:off x="1219200" y="1412875"/>
            <a:ext cx="7600950" cy="1254125"/>
          </a:xfrm>
        </p:spPr>
        <p:txBody>
          <a:bodyPr/>
          <a:lstStyle/>
          <a:p>
            <a:r>
              <a:rPr lang="en-GB" sz="2800" dirty="0" smtClean="0"/>
              <a:t>IATA Denial of Shipments Activities</a:t>
            </a:r>
            <a:endParaRPr lang="en-GB" sz="2000" dirty="0">
              <a:solidFill>
                <a:schemeClr val="accent1"/>
              </a:solidFill>
            </a:endParaRPr>
          </a:p>
        </p:txBody>
      </p:sp>
      <p:sp>
        <p:nvSpPr>
          <p:cNvPr id="58373" name="Rectangle 5"/>
          <p:cNvSpPr>
            <a:spLocks noGrp="1" noChangeArrowheads="1"/>
          </p:cNvSpPr>
          <p:nvPr>
            <p:ph type="body" idx="1"/>
          </p:nvPr>
        </p:nvSpPr>
        <p:spPr>
          <a:xfrm>
            <a:off x="914400" y="2743200"/>
            <a:ext cx="6840538" cy="3278188"/>
          </a:xfrm>
        </p:spPr>
        <p:txBody>
          <a:bodyPr/>
          <a:lstStyle/>
          <a:p>
            <a:pPr marL="288925" indent="-288925">
              <a:lnSpc>
                <a:spcPct val="80000"/>
              </a:lnSpc>
              <a:buClr>
                <a:schemeClr val="accent1"/>
              </a:buClr>
            </a:pPr>
            <a:r>
              <a:rPr lang="en-GB" dirty="0" smtClean="0"/>
              <a:t>Support the work of the IAEA:</a:t>
            </a:r>
          </a:p>
          <a:p>
            <a:pPr marL="288925" indent="-288925">
              <a:lnSpc>
                <a:spcPct val="80000"/>
              </a:lnSpc>
              <a:buClr>
                <a:schemeClr val="accent1"/>
              </a:buClr>
            </a:pPr>
            <a:endParaRPr lang="en-GB" dirty="0"/>
          </a:p>
          <a:p>
            <a:pPr marL="688975" lvl="1" indent="-288925">
              <a:lnSpc>
                <a:spcPct val="80000"/>
              </a:lnSpc>
              <a:buClr>
                <a:schemeClr val="accent1"/>
              </a:buClr>
            </a:pPr>
            <a:r>
              <a:rPr lang="en-GB" dirty="0" smtClean="0"/>
              <a:t>At TRANSSC; and </a:t>
            </a:r>
          </a:p>
          <a:p>
            <a:pPr marL="688975" lvl="1" indent="-288925">
              <a:lnSpc>
                <a:spcPct val="80000"/>
              </a:lnSpc>
              <a:buClr>
                <a:schemeClr val="accent1"/>
              </a:buClr>
            </a:pPr>
            <a:r>
              <a:rPr lang="en-GB" dirty="0" smtClean="0"/>
              <a:t>the Denial of Shipments Steering Committee</a:t>
            </a:r>
            <a:endParaRPr lang="en-GB" dirty="0"/>
          </a:p>
          <a:p>
            <a:pPr marL="288925" indent="-288925">
              <a:lnSpc>
                <a:spcPct val="80000"/>
              </a:lnSpc>
              <a:buClr>
                <a:schemeClr val="accent1"/>
              </a:buClr>
              <a:buFont typeface="Wingdings 3" pitchFamily="18" charset="2"/>
              <a:buNone/>
            </a:pPr>
            <a:endParaRPr lang="en-GB" dirty="0"/>
          </a:p>
          <a:p>
            <a:pPr marL="288925" indent="-288925">
              <a:lnSpc>
                <a:spcPct val="80000"/>
              </a:lnSpc>
              <a:buClr>
                <a:schemeClr val="accent1"/>
              </a:buClr>
            </a:pPr>
            <a:r>
              <a:rPr lang="en-GB" dirty="0" smtClean="0"/>
              <a:t>Work with ICAO and the UN on safe, sound Regulation</a:t>
            </a:r>
          </a:p>
          <a:p>
            <a:pPr marL="688975" lvl="1" indent="-288925">
              <a:lnSpc>
                <a:spcPct val="80000"/>
              </a:lnSpc>
              <a:buClr>
                <a:schemeClr val="accent1"/>
              </a:buClr>
            </a:pPr>
            <a:r>
              <a:rPr lang="en-GB" dirty="0" smtClean="0"/>
              <a:t>UN </a:t>
            </a:r>
            <a:r>
              <a:rPr lang="en-GB" dirty="0" err="1" smtClean="0"/>
              <a:t>SCoE</a:t>
            </a:r>
            <a:endParaRPr lang="en-GB" dirty="0" smtClean="0"/>
          </a:p>
          <a:p>
            <a:pPr marL="688975" lvl="1" indent="-288925">
              <a:lnSpc>
                <a:spcPct val="80000"/>
              </a:lnSpc>
              <a:buClr>
                <a:schemeClr val="accent1"/>
              </a:buClr>
            </a:pPr>
            <a:r>
              <a:rPr lang="en-GB" dirty="0" smtClean="0"/>
              <a:t>ICAO DGP</a:t>
            </a:r>
          </a:p>
          <a:p>
            <a:pPr marL="288925" indent="-288925">
              <a:lnSpc>
                <a:spcPct val="80000"/>
              </a:lnSpc>
              <a:buClr>
                <a:schemeClr val="accent1"/>
              </a:buClr>
            </a:pPr>
            <a:endParaRPr lang="en-GB" dirty="0"/>
          </a:p>
          <a:p>
            <a:pPr marL="288925" indent="-288925">
              <a:lnSpc>
                <a:spcPct val="80000"/>
              </a:lnSpc>
              <a:buClr>
                <a:schemeClr val="accent1"/>
              </a:buClr>
            </a:pPr>
            <a:endParaRPr lang="en-GB" sz="1600" dirty="0"/>
          </a:p>
        </p:txBody>
      </p:sp>
    </p:spTree>
    <p:extLst>
      <p:ext uri="{BB962C8B-B14F-4D97-AF65-F5344CB8AC3E}">
        <p14:creationId xmlns:p14="http://schemas.microsoft.com/office/powerpoint/2010/main" val="4281354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5C5C4460-D4E0-47BB-AC6A-6792D0B4E13B}" type="datetime1">
              <a:rPr lang="fr-FR" smtClean="0"/>
              <a:t>14/10/2011</a:t>
            </a:fld>
            <a:endParaRPr lang="fr-FR" dirty="0"/>
          </a:p>
        </p:txBody>
      </p:sp>
      <p:sp>
        <p:nvSpPr>
          <p:cNvPr id="7" name="Footer Placeholder 4"/>
          <p:cNvSpPr>
            <a:spLocks noGrp="1"/>
          </p:cNvSpPr>
          <p:nvPr>
            <p:ph type="ftr" sz="quarter" idx="11"/>
          </p:nvPr>
        </p:nvSpPr>
        <p:spPr/>
        <p:txBody>
          <a:bodyPr/>
          <a:lstStyle/>
          <a:p>
            <a:r>
              <a:rPr lang="en-US" smtClean="0"/>
              <a:t>Industry Response to Denial of Shipments</a:t>
            </a:r>
            <a:endParaRPr lang="fr-FR" dirty="0"/>
          </a:p>
        </p:txBody>
      </p:sp>
      <p:sp>
        <p:nvSpPr>
          <p:cNvPr id="8" name="Slide Number Placeholder 5"/>
          <p:cNvSpPr>
            <a:spLocks noGrp="1"/>
          </p:cNvSpPr>
          <p:nvPr>
            <p:ph type="sldNum" sz="quarter" idx="12"/>
          </p:nvPr>
        </p:nvSpPr>
        <p:spPr/>
        <p:txBody>
          <a:bodyPr/>
          <a:lstStyle/>
          <a:p>
            <a:fld id="{3018F81F-A60B-4BC4-B10A-1CC44718CF38}" type="slidenum">
              <a:rPr lang="fr-FR"/>
              <a:pPr/>
              <a:t>8</a:t>
            </a:fld>
            <a:endParaRPr lang="fr-FR" dirty="0"/>
          </a:p>
        </p:txBody>
      </p:sp>
      <p:sp>
        <p:nvSpPr>
          <p:cNvPr id="58372" name="Rectangle 4"/>
          <p:cNvSpPr>
            <a:spLocks noGrp="1" noChangeArrowheads="1"/>
          </p:cNvSpPr>
          <p:nvPr>
            <p:ph type="title"/>
          </p:nvPr>
        </p:nvSpPr>
        <p:spPr>
          <a:xfrm>
            <a:off x="1219200" y="1412875"/>
            <a:ext cx="7600950" cy="1254125"/>
          </a:xfrm>
        </p:spPr>
        <p:txBody>
          <a:bodyPr/>
          <a:lstStyle/>
          <a:p>
            <a:r>
              <a:rPr lang="en-GB" sz="2800" dirty="0" smtClean="0"/>
              <a:t>IATA Denial of Shipments Activities (Cont’d)</a:t>
            </a:r>
            <a:endParaRPr lang="en-GB" sz="2000" dirty="0">
              <a:solidFill>
                <a:schemeClr val="accent1"/>
              </a:solidFill>
            </a:endParaRPr>
          </a:p>
        </p:txBody>
      </p:sp>
      <p:sp>
        <p:nvSpPr>
          <p:cNvPr id="58373" name="Rectangle 5"/>
          <p:cNvSpPr>
            <a:spLocks noGrp="1" noChangeArrowheads="1"/>
          </p:cNvSpPr>
          <p:nvPr>
            <p:ph type="body" idx="1"/>
          </p:nvPr>
        </p:nvSpPr>
        <p:spPr>
          <a:xfrm>
            <a:off x="914400" y="2743200"/>
            <a:ext cx="6840538" cy="3278188"/>
          </a:xfrm>
        </p:spPr>
        <p:txBody>
          <a:bodyPr/>
          <a:lstStyle/>
          <a:p>
            <a:pPr marL="288925" indent="-288925">
              <a:lnSpc>
                <a:spcPct val="80000"/>
              </a:lnSpc>
              <a:buClr>
                <a:schemeClr val="accent1"/>
              </a:buClr>
            </a:pPr>
            <a:r>
              <a:rPr lang="en-GB" dirty="0"/>
              <a:t>Evaluate/Validate dangerous goods training programmes, including class 7</a:t>
            </a:r>
          </a:p>
          <a:p>
            <a:pPr marL="288925" indent="-288925">
              <a:lnSpc>
                <a:spcPct val="80000"/>
              </a:lnSpc>
              <a:buClr>
                <a:schemeClr val="accent1"/>
              </a:buClr>
            </a:pPr>
            <a:endParaRPr lang="en-GB" dirty="0"/>
          </a:p>
          <a:p>
            <a:pPr marL="288925" indent="-288925">
              <a:lnSpc>
                <a:spcPct val="80000"/>
              </a:lnSpc>
              <a:buClr>
                <a:schemeClr val="accent1"/>
              </a:buClr>
            </a:pPr>
            <a:r>
              <a:rPr lang="en-GB" dirty="0"/>
              <a:t>Work with membership on issues and </a:t>
            </a:r>
            <a:r>
              <a:rPr lang="en-GB" dirty="0" smtClean="0"/>
              <a:t>understanding the Regulations.</a:t>
            </a:r>
          </a:p>
          <a:p>
            <a:pPr marL="288925" indent="-288925">
              <a:lnSpc>
                <a:spcPct val="80000"/>
              </a:lnSpc>
              <a:buClr>
                <a:schemeClr val="accent1"/>
              </a:buClr>
            </a:pPr>
            <a:endParaRPr lang="en-GB" dirty="0"/>
          </a:p>
          <a:p>
            <a:pPr marL="288925" indent="-288925">
              <a:lnSpc>
                <a:spcPct val="80000"/>
              </a:lnSpc>
              <a:buClr>
                <a:schemeClr val="accent1"/>
              </a:buClr>
            </a:pPr>
            <a:r>
              <a:rPr lang="en-GB" dirty="0" smtClean="0"/>
              <a:t>Work with interested parties on issues and understanding the Regulations.</a:t>
            </a:r>
            <a:endParaRPr lang="en-GB" dirty="0"/>
          </a:p>
          <a:p>
            <a:pPr marL="288925" indent="-288925">
              <a:lnSpc>
                <a:spcPct val="80000"/>
              </a:lnSpc>
              <a:buClr>
                <a:schemeClr val="accent1"/>
              </a:buClr>
            </a:pPr>
            <a:endParaRPr lang="en-GB" sz="1600" dirty="0"/>
          </a:p>
        </p:txBody>
      </p:sp>
    </p:spTree>
    <p:extLst>
      <p:ext uri="{BB962C8B-B14F-4D97-AF65-F5344CB8AC3E}">
        <p14:creationId xmlns:p14="http://schemas.microsoft.com/office/powerpoint/2010/main" val="2562680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A2103CAF-3ED8-4B6A-84B5-643C21FC2A69}" type="datetime1">
              <a:rPr lang="fr-FR" smtClean="0"/>
              <a:t>14/10/2011</a:t>
            </a:fld>
            <a:endParaRPr lang="fr-FR" dirty="0"/>
          </a:p>
        </p:txBody>
      </p:sp>
      <p:sp>
        <p:nvSpPr>
          <p:cNvPr id="7" name="Footer Placeholder 4"/>
          <p:cNvSpPr>
            <a:spLocks noGrp="1"/>
          </p:cNvSpPr>
          <p:nvPr>
            <p:ph type="ftr" sz="quarter" idx="11"/>
          </p:nvPr>
        </p:nvSpPr>
        <p:spPr/>
        <p:txBody>
          <a:bodyPr/>
          <a:lstStyle/>
          <a:p>
            <a:r>
              <a:rPr lang="en-US" smtClean="0"/>
              <a:t>Industry Response to Denial of Shipments</a:t>
            </a:r>
            <a:endParaRPr lang="fr-FR" dirty="0"/>
          </a:p>
        </p:txBody>
      </p:sp>
      <p:sp>
        <p:nvSpPr>
          <p:cNvPr id="8" name="Slide Number Placeholder 5"/>
          <p:cNvSpPr>
            <a:spLocks noGrp="1"/>
          </p:cNvSpPr>
          <p:nvPr>
            <p:ph type="sldNum" sz="quarter" idx="12"/>
          </p:nvPr>
        </p:nvSpPr>
        <p:spPr/>
        <p:txBody>
          <a:bodyPr/>
          <a:lstStyle/>
          <a:p>
            <a:fld id="{3018F81F-A60B-4BC4-B10A-1CC44718CF38}" type="slidenum">
              <a:rPr lang="fr-FR"/>
              <a:pPr/>
              <a:t>9</a:t>
            </a:fld>
            <a:endParaRPr lang="fr-FR" dirty="0"/>
          </a:p>
        </p:txBody>
      </p:sp>
      <p:sp>
        <p:nvSpPr>
          <p:cNvPr id="58372" name="Rectangle 4"/>
          <p:cNvSpPr>
            <a:spLocks noGrp="1" noChangeArrowheads="1"/>
          </p:cNvSpPr>
          <p:nvPr>
            <p:ph type="title"/>
          </p:nvPr>
        </p:nvSpPr>
        <p:spPr>
          <a:xfrm>
            <a:off x="1219200" y="1412875"/>
            <a:ext cx="7600950" cy="1254125"/>
          </a:xfrm>
        </p:spPr>
        <p:txBody>
          <a:bodyPr/>
          <a:lstStyle/>
          <a:p>
            <a:r>
              <a:rPr lang="en-GB" sz="2800" dirty="0" smtClean="0"/>
              <a:t>Industry Concerns</a:t>
            </a:r>
            <a:endParaRPr lang="en-GB" sz="2000" dirty="0">
              <a:solidFill>
                <a:schemeClr val="accent1"/>
              </a:solidFill>
            </a:endParaRPr>
          </a:p>
        </p:txBody>
      </p:sp>
      <p:sp>
        <p:nvSpPr>
          <p:cNvPr id="58373" name="Rectangle 5"/>
          <p:cNvSpPr>
            <a:spLocks noGrp="1" noChangeArrowheads="1"/>
          </p:cNvSpPr>
          <p:nvPr>
            <p:ph type="body" idx="1"/>
          </p:nvPr>
        </p:nvSpPr>
        <p:spPr>
          <a:xfrm>
            <a:off x="914400" y="2743200"/>
            <a:ext cx="6840538" cy="3278188"/>
          </a:xfrm>
        </p:spPr>
        <p:txBody>
          <a:bodyPr/>
          <a:lstStyle/>
          <a:p>
            <a:pPr marL="0" indent="0">
              <a:lnSpc>
                <a:spcPct val="80000"/>
              </a:lnSpc>
              <a:buClr>
                <a:schemeClr val="accent1"/>
              </a:buClr>
              <a:buNone/>
            </a:pPr>
            <a:r>
              <a:rPr lang="en-GB" sz="2400" dirty="0" smtClean="0"/>
              <a:t>(dis)Harmony</a:t>
            </a:r>
          </a:p>
          <a:p>
            <a:pPr marL="0" indent="0">
              <a:lnSpc>
                <a:spcPct val="80000"/>
              </a:lnSpc>
              <a:buClr>
                <a:schemeClr val="accent1"/>
              </a:buClr>
              <a:buNone/>
            </a:pPr>
            <a:endParaRPr lang="en-GB" sz="2400" dirty="0" smtClean="0"/>
          </a:p>
          <a:p>
            <a:pPr marL="288925" indent="-288925">
              <a:lnSpc>
                <a:spcPct val="80000"/>
              </a:lnSpc>
              <a:buClr>
                <a:schemeClr val="accent1"/>
              </a:buClr>
            </a:pPr>
            <a:r>
              <a:rPr lang="en-GB" sz="1600" dirty="0" smtClean="0"/>
              <a:t>Regulatory misalignment</a:t>
            </a:r>
          </a:p>
          <a:p>
            <a:pPr marL="288925" indent="-288925">
              <a:lnSpc>
                <a:spcPct val="80000"/>
              </a:lnSpc>
              <a:buClr>
                <a:schemeClr val="accent1"/>
              </a:buClr>
            </a:pPr>
            <a:endParaRPr lang="en-GB" sz="1600" dirty="0" smtClean="0"/>
          </a:p>
          <a:p>
            <a:pPr marL="688975" lvl="1" indent="-288925">
              <a:lnSpc>
                <a:spcPct val="80000"/>
              </a:lnSpc>
              <a:buClr>
                <a:schemeClr val="accent1"/>
              </a:buClr>
            </a:pPr>
            <a:r>
              <a:rPr lang="en-GB" sz="1400" dirty="0" smtClean="0"/>
              <a:t>Different rules for different modes and countries.</a:t>
            </a:r>
          </a:p>
          <a:p>
            <a:pPr marL="288925" indent="-288925">
              <a:lnSpc>
                <a:spcPct val="80000"/>
              </a:lnSpc>
              <a:buClr>
                <a:schemeClr val="accent1"/>
              </a:buClr>
            </a:pPr>
            <a:endParaRPr lang="en-GB" sz="1600" dirty="0" smtClean="0"/>
          </a:p>
          <a:p>
            <a:pPr marL="288925" indent="-288925">
              <a:lnSpc>
                <a:spcPct val="80000"/>
              </a:lnSpc>
              <a:buClr>
                <a:schemeClr val="accent1"/>
              </a:buClr>
            </a:pPr>
            <a:r>
              <a:rPr lang="en-GB" sz="1600" dirty="0" smtClean="0"/>
              <a:t>Authority misalignment</a:t>
            </a:r>
          </a:p>
          <a:p>
            <a:pPr marL="688975" lvl="1" indent="-288925">
              <a:lnSpc>
                <a:spcPct val="80000"/>
              </a:lnSpc>
              <a:buClr>
                <a:schemeClr val="accent1"/>
              </a:buClr>
            </a:pPr>
            <a:endParaRPr lang="en-GB" sz="1400" dirty="0"/>
          </a:p>
          <a:p>
            <a:pPr marL="688975" lvl="1" indent="-288925">
              <a:lnSpc>
                <a:spcPct val="80000"/>
              </a:lnSpc>
              <a:buClr>
                <a:schemeClr val="accent1"/>
              </a:buClr>
            </a:pPr>
            <a:r>
              <a:rPr lang="en-GB" sz="1400" dirty="0" smtClean="0"/>
              <a:t>Transport Authority Vs. Radiation Protection</a:t>
            </a:r>
          </a:p>
          <a:p>
            <a:pPr marL="688975" lvl="1" indent="-288925">
              <a:lnSpc>
                <a:spcPct val="80000"/>
              </a:lnSpc>
              <a:buClr>
                <a:schemeClr val="accent1"/>
              </a:buClr>
            </a:pPr>
            <a:endParaRPr lang="en-GB" sz="1400" dirty="0"/>
          </a:p>
          <a:p>
            <a:pPr marL="288925" indent="-288925">
              <a:lnSpc>
                <a:spcPct val="80000"/>
              </a:lnSpc>
              <a:buClr>
                <a:schemeClr val="accent1"/>
              </a:buClr>
            </a:pPr>
            <a:r>
              <a:rPr lang="en-GB" sz="1600" dirty="0" smtClean="0"/>
              <a:t>Communication</a:t>
            </a:r>
          </a:p>
          <a:p>
            <a:pPr marL="288925" indent="-288925">
              <a:lnSpc>
                <a:spcPct val="80000"/>
              </a:lnSpc>
              <a:buClr>
                <a:schemeClr val="accent1"/>
              </a:buClr>
            </a:pPr>
            <a:endParaRPr lang="en-GB" sz="1600" dirty="0"/>
          </a:p>
          <a:p>
            <a:pPr marL="288925" indent="-288925">
              <a:lnSpc>
                <a:spcPct val="80000"/>
              </a:lnSpc>
              <a:buClr>
                <a:schemeClr val="accent1"/>
              </a:buClr>
            </a:pPr>
            <a:endParaRPr lang="en-GB" sz="1600" dirty="0" smtClean="0"/>
          </a:p>
        </p:txBody>
      </p:sp>
    </p:spTree>
    <p:extLst>
      <p:ext uri="{BB962C8B-B14F-4D97-AF65-F5344CB8AC3E}">
        <p14:creationId xmlns:p14="http://schemas.microsoft.com/office/powerpoint/2010/main" val="694407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IATA PowerPoint Template - Dynamic Sky v01">
  <a:themeElements>
    <a:clrScheme name="Office Theme 14">
      <a:dk1>
        <a:srgbClr val="000000"/>
      </a:dk1>
      <a:lt1>
        <a:srgbClr val="FFFFFF"/>
      </a:lt1>
      <a:dk2>
        <a:srgbClr val="000000"/>
      </a:dk2>
      <a:lt2>
        <a:srgbClr val="808080"/>
      </a:lt2>
      <a:accent1>
        <a:srgbClr val="B5DC11"/>
      </a:accent1>
      <a:accent2>
        <a:srgbClr val="FF850A"/>
      </a:accent2>
      <a:accent3>
        <a:srgbClr val="FFFFFF"/>
      </a:accent3>
      <a:accent4>
        <a:srgbClr val="000000"/>
      </a:accent4>
      <a:accent5>
        <a:srgbClr val="D7EBAA"/>
      </a:accent5>
      <a:accent6>
        <a:srgbClr val="E77808"/>
      </a:accent6>
      <a:hlink>
        <a:srgbClr val="F40F61"/>
      </a:hlink>
      <a:folHlink>
        <a:srgbClr val="A046A8"/>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0000"/>
        </a:dk2>
        <a:lt2>
          <a:srgbClr val="808080"/>
        </a:lt2>
        <a:accent1>
          <a:srgbClr val="B5DC11"/>
        </a:accent1>
        <a:accent2>
          <a:srgbClr val="333399"/>
        </a:accent2>
        <a:accent3>
          <a:srgbClr val="FFFFFF"/>
        </a:accent3>
        <a:accent4>
          <a:srgbClr val="000000"/>
        </a:accent4>
        <a:accent5>
          <a:srgbClr val="D7EB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4">
        <a:dk1>
          <a:srgbClr val="000000"/>
        </a:dk1>
        <a:lt1>
          <a:srgbClr val="FFFFFF"/>
        </a:lt1>
        <a:dk2>
          <a:srgbClr val="000000"/>
        </a:dk2>
        <a:lt2>
          <a:srgbClr val="808080"/>
        </a:lt2>
        <a:accent1>
          <a:srgbClr val="B5DC11"/>
        </a:accent1>
        <a:accent2>
          <a:srgbClr val="FF850A"/>
        </a:accent2>
        <a:accent3>
          <a:srgbClr val="FFFFFF"/>
        </a:accent3>
        <a:accent4>
          <a:srgbClr val="000000"/>
        </a:accent4>
        <a:accent5>
          <a:srgbClr val="D7EBAA"/>
        </a:accent5>
        <a:accent6>
          <a:srgbClr val="E77808"/>
        </a:accent6>
        <a:hlink>
          <a:srgbClr val="F40F61"/>
        </a:hlink>
        <a:folHlink>
          <a:srgbClr val="A046A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IATA PowerPoint Template - Dynamic Sky v01</Template>
  <TotalTime>323</TotalTime>
  <Words>1472</Words>
  <Application>Microsoft Office PowerPoint</Application>
  <PresentationFormat>On-screen Show (4:3)</PresentationFormat>
  <Paragraphs>158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IATA PowerPoint Template - Dynamic Sky v01</vt:lpstr>
      <vt:lpstr>PowerPoint Presentation</vt:lpstr>
      <vt:lpstr>Industry Response to Denial of Shipments</vt:lpstr>
      <vt:lpstr>What is IATA?</vt:lpstr>
      <vt:lpstr>IATA Dangerous Goods Activities</vt:lpstr>
      <vt:lpstr>IATA Dangerous Goods Activities (Cont’d)</vt:lpstr>
      <vt:lpstr>IATA Dangerous Goods Activities (Cont’d)</vt:lpstr>
      <vt:lpstr>IATA Denial of Shipments Activities</vt:lpstr>
      <vt:lpstr>IATA Denial of Shipments Activities (Cont’d)</vt:lpstr>
      <vt:lpstr>Industry Concerns</vt:lpstr>
      <vt:lpstr>PowerPoint Presentation</vt:lpstr>
    </vt:vector>
  </TitlesOfParts>
  <Company>IATA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Sullivan</dc:creator>
  <cp:lastModifiedBy>Brendan Sullivan</cp:lastModifiedBy>
  <cp:revision>14</cp:revision>
  <dcterms:created xsi:type="dcterms:W3CDTF">2011-10-05T12:34:43Z</dcterms:created>
  <dcterms:modified xsi:type="dcterms:W3CDTF">2011-10-14T12:44:51Z</dcterms:modified>
</cp:coreProperties>
</file>