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8" r:id="rId3"/>
    <p:sldId id="331" r:id="rId4"/>
    <p:sldId id="311" r:id="rId5"/>
    <p:sldId id="313" r:id="rId6"/>
    <p:sldId id="314" r:id="rId7"/>
    <p:sldId id="315" r:id="rId8"/>
    <p:sldId id="316" r:id="rId9"/>
    <p:sldId id="330" r:id="rId10"/>
    <p:sldId id="317" r:id="rId11"/>
    <p:sldId id="318" r:id="rId12"/>
    <p:sldId id="319" r:id="rId13"/>
    <p:sldId id="320" r:id="rId14"/>
    <p:sldId id="321" r:id="rId15"/>
    <p:sldId id="324" r:id="rId16"/>
    <p:sldId id="325" r:id="rId17"/>
    <p:sldId id="291" r:id="rId18"/>
    <p:sldId id="289" r:id="rId19"/>
    <p:sldId id="329" r:id="rId20"/>
    <p:sldId id="301" r:id="rId21"/>
    <p:sldId id="292" r:id="rId22"/>
    <p:sldId id="332" r:id="rId23"/>
    <p:sldId id="309" r:id="rId24"/>
    <p:sldId id="326" r:id="rId2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  <a:srgbClr val="FF5050"/>
    <a:srgbClr val="0000FF"/>
    <a:srgbClr val="FEA8AA"/>
    <a:srgbClr val="FEC2C3"/>
    <a:srgbClr val="8BD3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7211" autoAdjust="0"/>
  </p:normalViewPr>
  <p:slideViewPr>
    <p:cSldViewPr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>
        <p:scale>
          <a:sx n="200" d="100"/>
          <a:sy n="200" d="100"/>
        </p:scale>
        <p:origin x="-72" y="322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958BC7C-079A-4CD1-AAF8-6116E85765B3}" type="datetimeFigureOut">
              <a:rPr lang="en-GB"/>
              <a:pPr>
                <a:defRPr/>
              </a:pPr>
              <a:t>2011-10-16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03D6B5A0-D81F-4A8C-82CD-D69B8013A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8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0" tIns="48710" rIns="97420" bIns="48710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0" tIns="48710" rIns="97420" bIns="4871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0" tIns="48710" rIns="97420" bIns="48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0" tIns="48710" rIns="97420" bIns="48710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0" tIns="48710" rIns="97420" bIns="487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881151DA-3CE9-4D74-881D-7E7C8855F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93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CCB3735-EED7-44B3-97A2-A74E7E91C984}" type="slidenum">
              <a:rPr lang="en-GB" sz="1300" smtClean="0"/>
              <a:pPr eaLnBrk="1" hangingPunct="1">
                <a:defRPr/>
              </a:pPr>
              <a:t>1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442674F-D61F-4F18-BC68-84FACD52C7F7}" type="slidenum">
              <a:rPr lang="en-GB" sz="1300" smtClean="0"/>
              <a:pPr eaLnBrk="1" hangingPunct="1">
                <a:defRPr/>
              </a:pPr>
              <a:t>10</a:t>
            </a:fld>
            <a:endParaRPr lang="en-GB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901051F-AD10-4866-9441-55ED8887FD10}" type="slidenum">
              <a:rPr lang="en-GB" sz="1300" smtClean="0"/>
              <a:pPr eaLnBrk="1" hangingPunct="1">
                <a:defRPr/>
              </a:pPr>
              <a:t>11</a:t>
            </a:fld>
            <a:endParaRPr lang="en-GB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9675292-F516-4269-B980-19A194BAC254}" type="slidenum">
              <a:rPr lang="en-GB" sz="1300" smtClean="0"/>
              <a:pPr eaLnBrk="1" hangingPunct="1">
                <a:defRPr/>
              </a:pPr>
              <a:t>12</a:t>
            </a:fld>
            <a:endParaRPr lang="en-GB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DB1ECCA-7754-4CD5-8D20-B55D6E6D2C03}" type="slidenum">
              <a:rPr lang="en-GB" sz="1300" smtClean="0"/>
              <a:pPr eaLnBrk="1" hangingPunct="1">
                <a:defRPr/>
              </a:pPr>
              <a:t>13</a:t>
            </a:fld>
            <a:endParaRPr lang="en-GB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A71110F-456C-47B1-BD2E-02CD313A503D}" type="slidenum">
              <a:rPr lang="en-GB" sz="1300" smtClean="0"/>
              <a:pPr eaLnBrk="1" hangingPunct="1">
                <a:defRPr/>
              </a:pPr>
              <a:t>14</a:t>
            </a:fld>
            <a:endParaRPr lang="en-GB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62D9B80-A1F2-4C24-96C3-8279B84EFB73}" type="slidenum">
              <a:rPr lang="en-GB" sz="1300" smtClean="0"/>
              <a:pPr eaLnBrk="1" hangingPunct="1">
                <a:defRPr/>
              </a:pPr>
              <a:t>15</a:t>
            </a:fld>
            <a:endParaRPr lang="en-GB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244C74B-8B7E-48D5-B86A-EFFCB4E7ED85}" type="slidenum">
              <a:rPr lang="en-GB" sz="1300" smtClean="0"/>
              <a:pPr eaLnBrk="1" hangingPunct="1">
                <a:defRPr/>
              </a:pPr>
              <a:t>16</a:t>
            </a:fld>
            <a:endParaRPr lang="en-GB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808A578-4A37-4E63-82DB-1A35FE4BE437}" type="slidenum">
              <a:rPr lang="en-GB" sz="1300" smtClean="0"/>
              <a:pPr eaLnBrk="1" hangingPunct="1">
                <a:defRPr/>
              </a:pPr>
              <a:t>17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EFE47A9-07C2-48FE-9A90-C7604334FD30}" type="slidenum">
              <a:rPr lang="en-GB" sz="1300" smtClean="0"/>
              <a:pPr eaLnBrk="1" hangingPunct="1">
                <a:defRPr/>
              </a:pPr>
              <a:t>18</a:t>
            </a:fld>
            <a:endParaRPr lang="en-GB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862513"/>
            <a:ext cx="5680075" cy="46037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ABBE647-404E-440B-8C9F-E49A8AB202EE}" type="slidenum">
              <a:rPr lang="en-GB" sz="1300" smtClean="0"/>
              <a:pPr eaLnBrk="1" hangingPunct="1">
                <a:defRPr/>
              </a:pPr>
              <a:t>19</a:t>
            </a:fld>
            <a:endParaRPr lang="en-GB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862513"/>
            <a:ext cx="5680075" cy="46037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8963E20-73B3-46CA-B167-2671E6A0817E}" type="slidenum">
              <a:rPr lang="en-GB" sz="1300" smtClean="0"/>
              <a:pPr eaLnBrk="1" hangingPunct="1">
                <a:defRPr/>
              </a:pPr>
              <a:t>2</a:t>
            </a:fld>
            <a:endParaRPr lang="en-GB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8EA4917-ED78-4F9C-A135-9DC977A630E6}" type="slidenum">
              <a:rPr lang="en-GB" sz="1300" smtClean="0"/>
              <a:pPr eaLnBrk="1" hangingPunct="1">
                <a:defRPr/>
              </a:pPr>
              <a:t>20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9A781B4-5B65-452C-9465-D9354FF3CA82}" type="slidenum">
              <a:rPr lang="en-GB" sz="1300" smtClean="0"/>
              <a:pPr eaLnBrk="1" hangingPunct="1">
                <a:defRPr/>
              </a:pPr>
              <a:t>21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E21ADFA-7E9E-4B29-9604-511D6F7B606C}" type="slidenum">
              <a:rPr lang="en-GB" sz="1300" smtClean="0"/>
              <a:pPr eaLnBrk="1" hangingPunct="1">
                <a:defRPr/>
              </a:pPr>
              <a:t>22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6081A6B-7255-442E-A8DD-2BDE6BA45DF3}" type="slidenum">
              <a:rPr lang="en-GB" sz="1300" smtClean="0"/>
              <a:pPr eaLnBrk="1" hangingPunct="1">
                <a:defRPr/>
              </a:pPr>
              <a:t>23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9DB7210-9A35-41F1-A66A-A1DCD7B82011}" type="slidenum">
              <a:rPr lang="en-GB" sz="1300" smtClean="0"/>
              <a:pPr eaLnBrk="1" hangingPunct="1">
                <a:defRPr/>
              </a:pPr>
              <a:t>24</a:t>
            </a:fld>
            <a:endParaRPr lang="en-GB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47DC45C-AF8C-4A32-BF67-9D25BF5B2A6F}" type="slidenum">
              <a:rPr lang="en-GB" sz="1300" smtClean="0"/>
              <a:pPr eaLnBrk="1" hangingPunct="1">
                <a:defRPr/>
              </a:pPr>
              <a:t>3</a:t>
            </a:fld>
            <a:endParaRPr lang="en-GB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86718E-F264-419E-B6D7-53F95CBDC705}" type="slidenum">
              <a:rPr lang="en-GB" sz="1300" smtClean="0"/>
              <a:pPr eaLnBrk="1" hangingPunct="1">
                <a:defRPr/>
              </a:pPr>
              <a:t>4</a:t>
            </a:fld>
            <a:endParaRPr lang="en-GB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42FE218-2826-41E8-8927-3969C75025FD}" type="slidenum">
              <a:rPr lang="en-GB" sz="1300" smtClean="0"/>
              <a:pPr eaLnBrk="1" hangingPunct="1">
                <a:defRPr/>
              </a:pPr>
              <a:t>5</a:t>
            </a:fld>
            <a:endParaRPr lang="en-GB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74D5036-4D64-4B55-B2E9-641624B04D43}" type="slidenum">
              <a:rPr lang="en-GB" sz="1300" smtClean="0"/>
              <a:pPr eaLnBrk="1" hangingPunct="1">
                <a:defRPr/>
              </a:pPr>
              <a:t>6</a:t>
            </a:fld>
            <a:endParaRPr lang="en-GB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8ED8349-4028-41D1-B747-5E05571953FA}" type="slidenum">
              <a:rPr lang="en-GB" sz="1300" smtClean="0"/>
              <a:pPr eaLnBrk="1" hangingPunct="1">
                <a:defRPr/>
              </a:pPr>
              <a:t>7</a:t>
            </a:fld>
            <a:endParaRPr lang="en-GB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0FBE3A5-8BDB-4041-9087-710D1D5C8D0B}" type="slidenum">
              <a:rPr lang="en-GB" sz="1300" smtClean="0"/>
              <a:pPr eaLnBrk="1" hangingPunct="1">
                <a:defRPr/>
              </a:pPr>
              <a:t>8</a:t>
            </a:fld>
            <a:endParaRPr lang="en-GB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EB046E2-4083-47CC-AA63-E5D38A5ECC8F}" type="slidenum">
              <a:rPr lang="en-GB" sz="1300" smtClean="0"/>
              <a:pPr eaLnBrk="1" hangingPunct="1">
                <a:defRPr/>
              </a:pPr>
              <a:t>9</a:t>
            </a:fld>
            <a:endParaRPr lang="en-GB" sz="13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black">
          <a:xfrm>
            <a:off x="3505200" y="6019800"/>
            <a:ext cx="22098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FFFFFF"/>
                </a:solidFill>
                <a:latin typeface="Arial" charset="0"/>
                <a:cs typeface="+mn-cs"/>
              </a:rPr>
              <a:t>IAEA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900" b="1" smtClean="0">
                <a:solidFill>
                  <a:srgbClr val="FFFFFF"/>
                </a:solidFill>
                <a:latin typeface="Arial" charset="0"/>
                <a:cs typeface="+mn-cs"/>
              </a:rPr>
              <a:t>International Atomic Energy Agency</a:t>
            </a:r>
          </a:p>
        </p:txBody>
      </p:sp>
      <p:pic>
        <p:nvPicPr>
          <p:cNvPr id="5" name="Picture 10" descr="IAEAlogo_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4800" y="5105400"/>
            <a:ext cx="1050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1000125"/>
            <a:ext cx="9144000" cy="17716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797175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6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2941-69EE-4370-A503-2027B97C2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0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98425"/>
            <a:ext cx="2147887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98425"/>
            <a:ext cx="629285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02EB-20C6-4E5B-A154-0800BCF54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5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8109-681A-40CA-AFB3-787C6FCD7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8C4D-2F9D-4E0D-9858-2BB95F0C34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046C-9F1F-4445-8B25-268CED6A0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6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E2C6-4ACF-4433-8220-A4C0DF53F7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2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109C-504E-4DF7-8890-7B68DD1B4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5816-CB6A-460A-9CD7-7E1F550F3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4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56D5-300C-4515-BC82-82130A7A4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C9E2-5160-48D2-AF44-568279820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3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AEAlogo_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110288"/>
            <a:ext cx="685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027" name="Text Box 11"/>
          <p:cNvSpPr txBox="1">
            <a:spLocks noChangeArrowheads="1"/>
          </p:cNvSpPr>
          <p:nvPr/>
        </p:nvSpPr>
        <p:spPr bwMode="black">
          <a:xfrm>
            <a:off x="990600" y="6202363"/>
            <a:ext cx="91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200" b="1" smtClean="0">
                <a:solidFill>
                  <a:srgbClr val="FFFFFF"/>
                </a:solidFill>
                <a:latin typeface="Arial" charset="0"/>
                <a:cs typeface="+mn-cs"/>
              </a:rPr>
              <a:t>IAEA</a:t>
            </a: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82575" y="98425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4638" y="1524000"/>
            <a:ext cx="85931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783388" y="6369050"/>
            <a:ext cx="16764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54488" y="6369050"/>
            <a:ext cx="26241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369050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994FC-DD5B-4049-A27E-EBEA93792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68638"/>
          </a:xfrm>
        </p:spPr>
        <p:txBody>
          <a:bodyPr/>
          <a:lstStyle/>
          <a:p>
            <a:pPr eaLnBrk="1" hangingPunct="1"/>
            <a:r>
              <a:rPr lang="en-GB" altLang="ja-JP" sz="3200" smtClean="0">
                <a:ea typeface="ＭＳ Ｐゴシック" charset="-128"/>
              </a:rPr>
              <a:t/>
            </a:r>
            <a:br>
              <a:rPr lang="en-GB" altLang="ja-JP" sz="3200" smtClean="0">
                <a:ea typeface="ＭＳ Ｐゴシック" charset="-128"/>
              </a:rPr>
            </a:br>
            <a:r>
              <a:rPr lang="en-GB" altLang="ja-JP" sz="2400" i="1" smtClean="0">
                <a:ea typeface="ＭＳ Ｐゴシック" charset="-128"/>
              </a:rPr>
              <a:t>International Conference on the Safe &amp; Secure Transport of Radioactive Materials Transport</a:t>
            </a:r>
            <a:br>
              <a:rPr lang="en-GB" altLang="ja-JP" sz="2400" i="1" smtClean="0">
                <a:ea typeface="ＭＳ Ｐゴシック" charset="-128"/>
              </a:rPr>
            </a:br>
            <a:r>
              <a:rPr lang="en-GB" altLang="ja-JP" sz="1800" i="1" smtClean="0">
                <a:ea typeface="ＭＳ Ｐゴシック" charset="-128"/>
              </a:rPr>
              <a:t>17-21 October 2011, Vienna, Austria </a:t>
            </a:r>
            <a:r>
              <a:rPr lang="en-GB" smtClean="0"/>
              <a:t/>
            </a:r>
            <a:br>
              <a:rPr lang="en-GB" smtClean="0"/>
            </a:br>
            <a:r>
              <a:rPr lang="en-GB" altLang="ja-JP" sz="2800" smtClean="0">
                <a:ea typeface="ＭＳ Ｐゴシック" charset="-128"/>
              </a:rPr>
              <a:t/>
            </a:r>
            <a:br>
              <a:rPr lang="en-GB" altLang="ja-JP" sz="2800" smtClean="0">
                <a:ea typeface="ＭＳ Ｐゴシック" charset="-128"/>
              </a:rPr>
            </a:br>
            <a:r>
              <a:rPr lang="en-GB" altLang="ja-JP" sz="2000" smtClean="0">
                <a:ea typeface="ＭＳ Ｐゴシック" charset="-128"/>
              </a:rPr>
              <a:t>Session 1A:  Where Are We Today?</a:t>
            </a:r>
            <a:br>
              <a:rPr lang="en-GB" altLang="ja-JP" sz="2000" smtClean="0">
                <a:ea typeface="ＭＳ Ｐゴシック" charset="-128"/>
              </a:rPr>
            </a:br>
            <a:r>
              <a:rPr lang="en-GB" altLang="ja-JP" sz="2800" smtClean="0">
                <a:ea typeface="ＭＳ Ｐゴシック" charset="-128"/>
              </a:rPr>
              <a:t/>
            </a:r>
            <a:br>
              <a:rPr lang="en-GB" altLang="ja-JP" sz="2800" smtClean="0">
                <a:ea typeface="ＭＳ Ｐゴシック" charset="-128"/>
              </a:rPr>
            </a:br>
            <a:r>
              <a:rPr lang="en-GB" altLang="ja-JP" sz="2800" smtClean="0">
                <a:ea typeface="ＭＳ Ｐゴシック" charset="-128"/>
              </a:rPr>
              <a:t/>
            </a:r>
            <a:br>
              <a:rPr lang="en-GB" altLang="ja-JP" sz="2800" smtClean="0">
                <a:ea typeface="ＭＳ Ｐゴシック" charset="-128"/>
              </a:rPr>
            </a:br>
            <a:r>
              <a:rPr lang="en-GB" altLang="ja-JP" smtClean="0">
                <a:ea typeface="ＭＳ Ｐゴシック" charset="-128"/>
              </a:rPr>
              <a:t>Modal Structure: Rail, Road, Sea and Air</a:t>
            </a:r>
            <a:r>
              <a:rPr lang="en-GB" altLang="ja-JP" sz="3200" smtClean="0">
                <a:ea typeface="ＭＳ Ｐゴシック" charset="-128"/>
              </a:rPr>
              <a:t/>
            </a:r>
            <a:br>
              <a:rPr lang="en-GB" altLang="ja-JP" sz="3200" smtClean="0">
                <a:ea typeface="ＭＳ Ｐゴシック" charset="-128"/>
              </a:rPr>
            </a:br>
            <a:endParaRPr lang="en-GB" sz="3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323388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altLang="ja-JP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 smtClean="0"/>
              <a:t>Khammar MRABIT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Director, Office of Nuclear Security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Department of Nuclear Safety and Security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en-GB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1AA9-0D2E-4FCE-BEC7-F4A58213200B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2: All Classes transport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251950" cy="5184775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ECOSOC as </a:t>
            </a:r>
            <a:r>
              <a:rPr lang="en-US" sz="2400" b="1" dirty="0" smtClean="0"/>
              <a:t>integrator</a:t>
            </a:r>
            <a:endParaRPr lang="en-GB" sz="2400" b="1" dirty="0"/>
          </a:p>
          <a:p>
            <a:pPr lvl="1">
              <a:defRPr/>
            </a:pPr>
            <a:r>
              <a:rPr lang="en-US" sz="2000" dirty="0" smtClean="0"/>
              <a:t>Legitimacy </a:t>
            </a:r>
            <a:r>
              <a:rPr lang="en-US" sz="2000" dirty="0"/>
              <a:t>of SCETDG (ECOSOC </a:t>
            </a:r>
            <a:r>
              <a:rPr lang="en-US" sz="2000" dirty="0" err="1" smtClean="0"/>
              <a:t>Resol</a:t>
            </a:r>
            <a:r>
              <a:rPr lang="en-US" sz="2000" dirty="0" smtClean="0"/>
              <a:t>.), </a:t>
            </a:r>
            <a:r>
              <a:rPr lang="en-US" sz="2000" dirty="0"/>
              <a:t>with UNECE </a:t>
            </a:r>
            <a:r>
              <a:rPr lang="en-US" sz="2000" dirty="0" smtClean="0"/>
              <a:t>Secretariat</a:t>
            </a:r>
          </a:p>
          <a:p>
            <a:pPr>
              <a:defRPr/>
            </a:pPr>
            <a:r>
              <a:rPr lang="en-US" sz="2400" b="1" dirty="0"/>
              <a:t>UN Model </a:t>
            </a:r>
            <a:r>
              <a:rPr lang="en-US" sz="2400" b="1" dirty="0" smtClean="0"/>
              <a:t>Regulations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Need for </a:t>
            </a:r>
            <a:r>
              <a:rPr lang="en-US" sz="2000" b="1" dirty="0" smtClean="0">
                <a:solidFill>
                  <a:srgbClr val="FF0000"/>
                </a:solidFill>
              </a:rPr>
              <a:t>consistency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2000" dirty="0" smtClean="0"/>
              <a:t>Basis for Model Regulations</a:t>
            </a:r>
          </a:p>
          <a:p>
            <a:pPr lvl="1">
              <a:defRPr/>
            </a:pPr>
            <a:r>
              <a:rPr lang="en-US" sz="2000" dirty="0" smtClean="0"/>
              <a:t>TS-R-1 </a:t>
            </a:r>
            <a:r>
              <a:rPr lang="en-US" sz="2000" dirty="0"/>
              <a:t>consistent with </a:t>
            </a:r>
            <a:r>
              <a:rPr lang="en-GB" sz="2000" dirty="0"/>
              <a:t>the framework and general principles of </a:t>
            </a:r>
            <a:r>
              <a:rPr lang="en-GB" sz="2000" dirty="0" smtClean="0"/>
              <a:t>UN Orange Book (UNOB) </a:t>
            </a:r>
          </a:p>
          <a:p>
            <a:pPr marL="57150" indent="0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Differences </a:t>
            </a:r>
            <a:r>
              <a:rPr lang="en-US" sz="2000" b="1" dirty="0">
                <a:solidFill>
                  <a:srgbClr val="FF0000"/>
                </a:solidFill>
              </a:rPr>
              <a:t>between UN Model Regulations and TS-R-1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sz="2000" dirty="0"/>
              <a:t>2 sets of recommendations mainly evolving independently </a:t>
            </a:r>
            <a:endParaRPr lang="en-GB" sz="2000" dirty="0" smtClean="0"/>
          </a:p>
          <a:p>
            <a:pPr marL="447675" lvl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47675" lvl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How should the interface IAEA-SCETDG (TS-R-1 /UNOB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) work ?</a:t>
            </a:r>
            <a:endParaRPr lang="en-US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47675"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Consistency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between Safety Requirements for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Class 7 and other classes?</a:t>
            </a:r>
          </a:p>
          <a:p>
            <a:pPr marL="447675"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Does it work for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Security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Recommendations?</a:t>
            </a:r>
            <a:endParaRPr lang="en-US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04998-3880-4DAB-AC49-FD4B337435C3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Global Scheme – through binding instruments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At global level </a:t>
            </a:r>
            <a:r>
              <a:rPr lang="en-US" sz="2000" dirty="0"/>
              <a:t>(for air and sea transport) </a:t>
            </a:r>
            <a:endParaRPr lang="en-GB" sz="2000" b="1" dirty="0" smtClean="0"/>
          </a:p>
          <a:p>
            <a:pPr lvl="1">
              <a:defRPr/>
            </a:pPr>
            <a:r>
              <a:rPr lang="en-US" sz="2000" dirty="0" smtClean="0"/>
              <a:t>Technical Instructions of ICAO </a:t>
            </a:r>
            <a:r>
              <a:rPr lang="en-US" sz="2000" dirty="0"/>
              <a:t>through Chicago </a:t>
            </a:r>
            <a:r>
              <a:rPr lang="en-US" sz="2000" dirty="0" smtClean="0"/>
              <a:t>Convention</a:t>
            </a:r>
          </a:p>
          <a:p>
            <a:pPr lvl="1">
              <a:defRPr/>
            </a:pPr>
            <a:r>
              <a:rPr lang="en-US" sz="2000" dirty="0"/>
              <a:t>IMDG Code through SOLAS Convention </a:t>
            </a:r>
            <a:endParaRPr lang="en-US" sz="2000" dirty="0" smtClean="0"/>
          </a:p>
          <a:p>
            <a:pPr marL="57150" indent="0">
              <a:buFontTx/>
              <a:buNone/>
              <a:defRPr/>
            </a:pPr>
            <a:endParaRPr lang="en-US" sz="2000" b="1" dirty="0" smtClean="0"/>
          </a:p>
          <a:p>
            <a:pPr marL="57150" indent="0">
              <a:buFontTx/>
              <a:buNone/>
              <a:defRPr/>
            </a:pPr>
            <a:r>
              <a:rPr lang="en-US" sz="2000" b="1" dirty="0" smtClean="0"/>
              <a:t>At </a:t>
            </a:r>
            <a:r>
              <a:rPr lang="en-US" sz="2000" b="1" dirty="0"/>
              <a:t>regional level </a:t>
            </a:r>
            <a:r>
              <a:rPr lang="en-US" sz="2000" dirty="0"/>
              <a:t>(for land transport) </a:t>
            </a:r>
            <a:endParaRPr lang="en-US" sz="2000" dirty="0" smtClean="0"/>
          </a:p>
          <a:p>
            <a:pPr lvl="1">
              <a:defRPr/>
            </a:pPr>
            <a:r>
              <a:rPr lang="en-GB" sz="2000" dirty="0"/>
              <a:t>European Agreement concerning the International Carriage of Dangerous Goods by Road </a:t>
            </a:r>
            <a:r>
              <a:rPr lang="en-GB" sz="2000" dirty="0" smtClean="0"/>
              <a:t>(</a:t>
            </a:r>
            <a:r>
              <a:rPr lang="en-US" sz="2000" dirty="0" smtClean="0"/>
              <a:t>ADR)</a:t>
            </a:r>
          </a:p>
          <a:p>
            <a:pPr lvl="1">
              <a:defRPr/>
            </a:pPr>
            <a:r>
              <a:rPr lang="en-GB" sz="2000" dirty="0"/>
              <a:t>European Agreement for the International Carriage of Dangerous Goods on Inland Waterways </a:t>
            </a:r>
            <a:r>
              <a:rPr lang="en-GB" sz="2000" dirty="0" smtClean="0"/>
              <a:t>(</a:t>
            </a:r>
            <a:r>
              <a:rPr lang="en-US" sz="2000" dirty="0" smtClean="0"/>
              <a:t>ADN) </a:t>
            </a:r>
            <a:endParaRPr lang="en-GB" sz="2000" dirty="0"/>
          </a:p>
          <a:p>
            <a:pPr lvl="1">
              <a:defRPr/>
            </a:pPr>
            <a:r>
              <a:rPr lang="en-GB" sz="2000" dirty="0"/>
              <a:t>International Carriage of Dangerous Goods by </a:t>
            </a:r>
            <a:r>
              <a:rPr lang="en-GB" sz="2000" dirty="0" smtClean="0"/>
              <a:t>Rail </a:t>
            </a:r>
            <a:r>
              <a:rPr lang="en-US" sz="2000" dirty="0" smtClean="0"/>
              <a:t>(RID) </a:t>
            </a:r>
            <a:r>
              <a:rPr lang="en-US" sz="2000" dirty="0"/>
              <a:t>through COTIF </a:t>
            </a:r>
            <a:endParaRPr lang="en-GB" sz="2000" dirty="0"/>
          </a:p>
          <a:p>
            <a:pPr lvl="1">
              <a:defRPr/>
            </a:pPr>
            <a:r>
              <a:rPr lang="en-US" sz="2000" dirty="0" smtClean="0"/>
              <a:t>MERCOSUR/MERCOSUL</a:t>
            </a:r>
            <a:r>
              <a:rPr lang="en-GB" sz="2000" dirty="0"/>
              <a:t> Agreement </a:t>
            </a:r>
            <a:r>
              <a:rPr lang="en-GB" sz="2000" dirty="0" smtClean="0"/>
              <a:t>(road </a:t>
            </a:r>
            <a:r>
              <a:rPr lang="en-GB" sz="2000" dirty="0"/>
              <a:t>and rail </a:t>
            </a:r>
            <a:r>
              <a:rPr lang="en-GB" sz="2000" dirty="0" smtClean="0"/>
              <a:t>transport)</a:t>
            </a:r>
            <a:endParaRPr lang="en-US" sz="2000" dirty="0" smtClean="0"/>
          </a:p>
          <a:p>
            <a:pPr lvl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8DD04-C083-4B1F-97F8-947234563793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 </a:t>
            </a:r>
            <a:r>
              <a:rPr lang="en-US" sz="1600" smtClean="0"/>
              <a:t>(Cont’d)</a:t>
            </a:r>
            <a:endParaRPr lang="en-GB" sz="16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036050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Sea Transport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GB" sz="2000" b="1" dirty="0"/>
              <a:t>United Nations Convention on the Law of the Sea (UNCLOS) </a:t>
            </a:r>
            <a:r>
              <a:rPr lang="en-GB" sz="2000" b="1" dirty="0" smtClean="0"/>
              <a:t>(adopted </a:t>
            </a:r>
            <a:r>
              <a:rPr lang="en-GB" sz="2000" b="1" dirty="0"/>
              <a:t>in </a:t>
            </a:r>
            <a:r>
              <a:rPr lang="en-GB" sz="2000" b="1" dirty="0" smtClean="0"/>
              <a:t>1982)</a:t>
            </a:r>
          </a:p>
          <a:p>
            <a:pPr marL="0" indent="0">
              <a:buFontTx/>
              <a:buNone/>
              <a:defRPr/>
            </a:pPr>
            <a:r>
              <a:rPr lang="en-GB" sz="2000" b="1" dirty="0" smtClean="0"/>
              <a:t>Safety Of Life At Sea Convention (SOLAS)</a:t>
            </a:r>
          </a:p>
          <a:p>
            <a:pPr lvl="1">
              <a:defRPr/>
            </a:pPr>
            <a:r>
              <a:rPr lang="en-GB" sz="2000" dirty="0"/>
              <a:t>SOLAS Convention </a:t>
            </a:r>
            <a:r>
              <a:rPr lang="en-GB" sz="2000" dirty="0" smtClean="0"/>
              <a:t>1974</a:t>
            </a:r>
            <a:r>
              <a:rPr lang="en-GB" sz="2000" dirty="0"/>
              <a:t>, </a:t>
            </a:r>
            <a:r>
              <a:rPr lang="en-GB" sz="2000" dirty="0" smtClean="0"/>
              <a:t>entered </a:t>
            </a:r>
            <a:r>
              <a:rPr lang="en-GB" sz="2000" dirty="0"/>
              <a:t>into force on 25 May 1980</a:t>
            </a:r>
            <a:endParaRPr lang="en-GB" sz="2000" dirty="0" smtClean="0"/>
          </a:p>
          <a:p>
            <a:pPr lvl="1">
              <a:defRPr/>
            </a:pPr>
            <a:r>
              <a:rPr lang="en-GB" sz="2000" dirty="0" smtClean="0"/>
              <a:t>Carriage </a:t>
            </a:r>
            <a:r>
              <a:rPr lang="en-GB" sz="2000" dirty="0"/>
              <a:t>of </a:t>
            </a:r>
            <a:r>
              <a:rPr lang="en-GB" sz="2000" dirty="0" smtClean="0"/>
              <a:t>Dangerous Goods in </a:t>
            </a:r>
            <a:r>
              <a:rPr lang="en-GB" sz="2000" dirty="0"/>
              <a:t>packaged form (by sea) shall be in compliance the relevant provisions of the IMDG </a:t>
            </a:r>
            <a:r>
              <a:rPr lang="en-GB" sz="2000" dirty="0" smtClean="0"/>
              <a:t>Code </a:t>
            </a:r>
            <a:r>
              <a:rPr lang="en-GB" sz="2000" i="1" dirty="0" smtClean="0"/>
              <a:t>(Reg. 3 of Part </a:t>
            </a:r>
            <a:r>
              <a:rPr lang="en-GB" sz="2000" i="1" dirty="0"/>
              <a:t>A of Chapter VII </a:t>
            </a:r>
            <a:r>
              <a:rPr lang="en-GB" sz="2000" i="1" dirty="0" smtClean="0"/>
              <a:t>of SOLAS Convention)</a:t>
            </a:r>
          </a:p>
          <a:p>
            <a:pPr marL="57150" indent="0">
              <a:buFontTx/>
              <a:buNone/>
              <a:defRPr/>
            </a:pPr>
            <a:r>
              <a:rPr lang="en-GB" sz="2000" b="1" dirty="0"/>
              <a:t>International Maritime Dangerous Goods (IMDG) Code</a:t>
            </a:r>
            <a:endParaRPr lang="en-GB" sz="2000" b="1" dirty="0" smtClean="0"/>
          </a:p>
          <a:p>
            <a:pPr lvl="1">
              <a:defRPr/>
            </a:pPr>
            <a:r>
              <a:rPr lang="en-GB" sz="2000" dirty="0" smtClean="0"/>
              <a:t>Mandatory </a:t>
            </a:r>
            <a:r>
              <a:rPr lang="en-GB" sz="2000" dirty="0"/>
              <a:t>for the 159 contracting parties to </a:t>
            </a:r>
            <a:r>
              <a:rPr lang="en-GB" sz="2000" dirty="0" smtClean="0"/>
              <a:t>SOLAS Convention</a:t>
            </a:r>
          </a:p>
          <a:p>
            <a:pPr lvl="1">
              <a:defRPr/>
            </a:pPr>
            <a:r>
              <a:rPr lang="en-GB" sz="2000" dirty="0"/>
              <a:t>Amendment </a:t>
            </a:r>
            <a:r>
              <a:rPr lang="en-GB" sz="2000" dirty="0" smtClean="0"/>
              <a:t>34-08 includes </a:t>
            </a:r>
            <a:r>
              <a:rPr lang="en-GB" sz="2000" dirty="0"/>
              <a:t>the </a:t>
            </a:r>
            <a:r>
              <a:rPr lang="en-GB" sz="2000" dirty="0" smtClean="0"/>
              <a:t>requirements of </a:t>
            </a:r>
            <a:r>
              <a:rPr lang="en-GB" sz="2000" dirty="0"/>
              <a:t>TS-R-1 (2005 edition</a:t>
            </a:r>
            <a:r>
              <a:rPr lang="en-GB" sz="2000" dirty="0" smtClean="0"/>
              <a:t>) </a:t>
            </a:r>
            <a:r>
              <a:rPr lang="en-GB" sz="2000" dirty="0"/>
              <a:t>and security provisions </a:t>
            </a:r>
            <a:r>
              <a:rPr lang="en-GB" sz="2000" dirty="0" smtClean="0"/>
              <a:t>(and the recommendations) of </a:t>
            </a:r>
            <a:r>
              <a:rPr lang="en-GB" sz="2000" dirty="0"/>
              <a:t>15</a:t>
            </a:r>
            <a:r>
              <a:rPr lang="en-GB" sz="2000" baseline="30000" dirty="0"/>
              <a:t>th</a:t>
            </a:r>
            <a:r>
              <a:rPr lang="en-GB" sz="2000" dirty="0"/>
              <a:t> edition of UN Model </a:t>
            </a:r>
            <a:r>
              <a:rPr lang="en-GB" sz="2000" dirty="0" smtClean="0"/>
              <a:t>Regulations.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B957A-ED78-4B1C-9436-6B87385E136F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 </a:t>
            </a:r>
            <a:r>
              <a:rPr lang="en-US" sz="1600" smtClean="0"/>
              <a:t>(Cont’d)</a:t>
            </a:r>
            <a:endParaRPr lang="en-GB" sz="16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Sea Transport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GB" sz="2000" b="1" dirty="0"/>
              <a:t>Code for the Safe Carriage of Irradiated Nuclear Fuel, Plutonium and High-Level Radioactive Wastes in Flasks on board Ships (INF Code</a:t>
            </a:r>
            <a:r>
              <a:rPr lang="en-GB" sz="2000" b="1" dirty="0" smtClean="0"/>
              <a:t>)</a:t>
            </a:r>
          </a:p>
          <a:p>
            <a:pPr lvl="1">
              <a:defRPr/>
            </a:pPr>
            <a:r>
              <a:rPr lang="en-GB" sz="2000" dirty="0"/>
              <a:t>Mandatory </a:t>
            </a:r>
            <a:r>
              <a:rPr lang="en-GB" sz="2000" dirty="0" smtClean="0"/>
              <a:t>since 2001 </a:t>
            </a:r>
            <a:r>
              <a:rPr lang="en-GB" sz="2000" dirty="0"/>
              <a:t>through </a:t>
            </a:r>
            <a:r>
              <a:rPr lang="en-GB" sz="2000" i="1" dirty="0" smtClean="0"/>
              <a:t>Reg. </a:t>
            </a:r>
            <a:r>
              <a:rPr lang="en-GB" sz="2000" i="1" dirty="0"/>
              <a:t>15 in Part D of Chapter VII of SOLAS </a:t>
            </a:r>
            <a:r>
              <a:rPr lang="en-GB" sz="2000" i="1" dirty="0" smtClean="0"/>
              <a:t>Convention</a:t>
            </a:r>
          </a:p>
          <a:p>
            <a:pPr lvl="1">
              <a:defRPr/>
            </a:pPr>
            <a:r>
              <a:rPr lang="en-GB" sz="2000" dirty="0"/>
              <a:t>Ship carrying INF cargo complies with the </a:t>
            </a:r>
            <a:r>
              <a:rPr lang="en-GB" sz="2000" dirty="0" smtClean="0"/>
              <a:t>INF Code requirements</a:t>
            </a:r>
            <a:endParaRPr lang="en-GB" sz="2000" i="1" dirty="0" smtClean="0"/>
          </a:p>
          <a:p>
            <a:pPr marL="57150" indent="0">
              <a:buFontTx/>
              <a:buNone/>
              <a:defRPr/>
            </a:pPr>
            <a:r>
              <a:rPr lang="en-GB" sz="2000" b="1" dirty="0"/>
              <a:t>International Ship and Port Facility Security </a:t>
            </a:r>
            <a:r>
              <a:rPr lang="en-GB" sz="2000" b="1" dirty="0" smtClean="0"/>
              <a:t>(ISPS) Code </a:t>
            </a:r>
          </a:p>
          <a:p>
            <a:pPr lvl="1">
              <a:defRPr/>
            </a:pPr>
            <a:r>
              <a:rPr lang="en-GB" sz="2000" dirty="0" smtClean="0"/>
              <a:t>Chapter </a:t>
            </a:r>
            <a:r>
              <a:rPr lang="en-GB" sz="2000" dirty="0"/>
              <a:t>XI-2 </a:t>
            </a:r>
            <a:r>
              <a:rPr lang="en-GB" sz="2000" dirty="0" smtClean="0"/>
              <a:t> of SOLAS Convention</a:t>
            </a:r>
          </a:p>
          <a:p>
            <a:pPr lvl="1">
              <a:defRPr/>
            </a:pPr>
            <a:r>
              <a:rPr lang="en-GB" sz="2000" dirty="0"/>
              <a:t>S</a:t>
            </a:r>
            <a:r>
              <a:rPr lang="en-GB" sz="2000" dirty="0" smtClean="0"/>
              <a:t>ecurity provisions, </a:t>
            </a:r>
            <a:r>
              <a:rPr lang="en-GB" sz="2000" dirty="0"/>
              <a:t>not specifically on security of dangerous goods </a:t>
            </a:r>
          </a:p>
          <a:p>
            <a:pPr marL="57150" indent="0">
              <a:buFontTx/>
              <a:buNone/>
              <a:defRPr/>
            </a:pPr>
            <a:r>
              <a:rPr lang="en-GB" sz="2000" b="1" dirty="0"/>
              <a:t>Convention </a:t>
            </a:r>
            <a:r>
              <a:rPr lang="en-GB" sz="2000" b="1" dirty="0" smtClean="0"/>
              <a:t>for </a:t>
            </a:r>
            <a:r>
              <a:rPr lang="en-GB" sz="2000" b="1" dirty="0"/>
              <a:t>the Suppression of Unlawful Acts against the Safety of Marine Navigation </a:t>
            </a:r>
            <a:r>
              <a:rPr lang="en-GB" sz="2000" b="1" dirty="0" smtClean="0"/>
              <a:t>(SUA)</a:t>
            </a:r>
          </a:p>
          <a:p>
            <a:pPr lvl="1">
              <a:defRPr/>
            </a:pPr>
            <a:r>
              <a:rPr lang="en-GB" sz="2000" dirty="0"/>
              <a:t>The 2005 Protocol to the 1988 SUA </a:t>
            </a:r>
            <a:r>
              <a:rPr lang="en-GB" sz="2000" dirty="0" smtClean="0"/>
              <a:t>Convention expanded </a:t>
            </a:r>
            <a:r>
              <a:rPr lang="en-GB" sz="2000" dirty="0"/>
              <a:t>the scope to </a:t>
            </a:r>
            <a:r>
              <a:rPr lang="en-GB" sz="2000" dirty="0" smtClean="0"/>
              <a:t>include provisions </a:t>
            </a:r>
            <a:r>
              <a:rPr lang="en-GB" sz="2000" dirty="0"/>
              <a:t>on nuclear </a:t>
            </a:r>
            <a:r>
              <a:rPr lang="en-GB" sz="2000" dirty="0" smtClean="0"/>
              <a:t>material.</a:t>
            </a:r>
          </a:p>
          <a:p>
            <a:pPr lvl="1">
              <a:defRPr/>
            </a:pPr>
            <a:r>
              <a:rPr lang="en-GB" sz="2000" dirty="0" smtClean="0"/>
              <a:t>Adopted in October 2005, </a:t>
            </a:r>
            <a:r>
              <a:rPr lang="en-GB" sz="2000" dirty="0"/>
              <a:t>entered into force o</a:t>
            </a:r>
            <a:r>
              <a:rPr lang="en-GB" sz="2000" dirty="0" smtClean="0"/>
              <a:t>n 28 </a:t>
            </a:r>
            <a:r>
              <a:rPr lang="en-GB" sz="2000" dirty="0"/>
              <a:t>July 2010</a:t>
            </a:r>
            <a:r>
              <a:rPr lang="en-GB" sz="2000" dirty="0" smtClean="0"/>
              <a:t>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6D1F7-815F-4C23-BF17-A04AEF059E4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Air Transport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US" sz="2000" b="1" dirty="0"/>
              <a:t>Chicago </a:t>
            </a:r>
            <a:r>
              <a:rPr lang="en-US" sz="2000" b="1" dirty="0" smtClean="0"/>
              <a:t>Convention</a:t>
            </a:r>
            <a:endParaRPr lang="en-GB" sz="2000" b="1" dirty="0" smtClean="0"/>
          </a:p>
          <a:p>
            <a:pPr lvl="1">
              <a:defRPr/>
            </a:pPr>
            <a:r>
              <a:rPr lang="en-GB" sz="2000" dirty="0"/>
              <a:t>O</a:t>
            </a:r>
            <a:r>
              <a:rPr lang="en-GB" sz="2000" dirty="0" smtClean="0"/>
              <a:t>n </a:t>
            </a:r>
            <a:r>
              <a:rPr lang="en-GB" sz="2000" dirty="0"/>
              <a:t>International Civil </a:t>
            </a:r>
            <a:r>
              <a:rPr lang="en-GB" sz="2000" dirty="0" smtClean="0"/>
              <a:t>Aviation, </a:t>
            </a:r>
            <a:r>
              <a:rPr lang="en-GB" sz="2000" b="1" dirty="0" smtClean="0"/>
              <a:t>Binding instrument </a:t>
            </a:r>
            <a:r>
              <a:rPr lang="en-GB" sz="2000" dirty="0" smtClean="0"/>
              <a:t>(1947)</a:t>
            </a:r>
          </a:p>
          <a:p>
            <a:pPr lvl="1">
              <a:defRPr/>
            </a:pPr>
            <a:r>
              <a:rPr lang="en-GB" sz="2000" dirty="0"/>
              <a:t>Annex </a:t>
            </a:r>
            <a:r>
              <a:rPr lang="en-GB" sz="2000" dirty="0" smtClean="0"/>
              <a:t>18 = international </a:t>
            </a:r>
            <a:r>
              <a:rPr lang="en-GB" sz="2000" dirty="0"/>
              <a:t>standards and recommended practices for the safe transport of dangerous goods by </a:t>
            </a:r>
            <a:r>
              <a:rPr lang="en-GB" sz="2000" dirty="0" smtClean="0"/>
              <a:t>air</a:t>
            </a:r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Technical </a:t>
            </a:r>
            <a:r>
              <a:rPr lang="en-US" sz="2000" b="1" dirty="0"/>
              <a:t>Instructions of ICAO</a:t>
            </a:r>
            <a:endParaRPr lang="en-GB" sz="2000" b="1" dirty="0"/>
          </a:p>
          <a:p>
            <a:pPr lvl="1">
              <a:defRPr/>
            </a:pPr>
            <a:r>
              <a:rPr lang="en-GB" sz="2000" dirty="0"/>
              <a:t>Mandatory for the </a:t>
            </a:r>
            <a:r>
              <a:rPr lang="en-GB" sz="2000" b="1" dirty="0"/>
              <a:t>190 contracting parties </a:t>
            </a:r>
            <a:r>
              <a:rPr lang="en-GB" sz="2000" dirty="0"/>
              <a:t>to </a:t>
            </a:r>
            <a:r>
              <a:rPr lang="en-GB" sz="2000" dirty="0" smtClean="0"/>
              <a:t>Chicago Convention</a:t>
            </a:r>
            <a:endParaRPr lang="en-GB" sz="2000" dirty="0"/>
          </a:p>
          <a:p>
            <a:pPr lvl="1">
              <a:defRPr/>
            </a:pPr>
            <a:r>
              <a:rPr lang="en-GB" sz="2000" dirty="0" smtClean="0"/>
              <a:t>2011-2012 </a:t>
            </a:r>
            <a:r>
              <a:rPr lang="en-GB" sz="2000" dirty="0"/>
              <a:t>edition of the Technical Instructions of ICAO </a:t>
            </a:r>
            <a:r>
              <a:rPr lang="en-GB" sz="2000" dirty="0" smtClean="0"/>
              <a:t> include TS-R-1 </a:t>
            </a:r>
            <a:r>
              <a:rPr lang="en-GB" sz="2000" dirty="0"/>
              <a:t>(</a:t>
            </a:r>
            <a:r>
              <a:rPr lang="en-GB" sz="2000" dirty="0" smtClean="0"/>
              <a:t>2009 </a:t>
            </a:r>
            <a:r>
              <a:rPr lang="en-GB" sz="2000" dirty="0"/>
              <a:t>edition) and security provisions (and the recommendations) of </a:t>
            </a:r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</a:t>
            </a:r>
            <a:r>
              <a:rPr lang="en-GB" sz="2000" dirty="0"/>
              <a:t>edition of UN Model </a:t>
            </a:r>
            <a:r>
              <a:rPr lang="en-GB" sz="2000" dirty="0" smtClean="0"/>
              <a:t>Regulations</a:t>
            </a:r>
          </a:p>
          <a:p>
            <a:pPr marL="0" indent="0">
              <a:buFontTx/>
              <a:buNone/>
              <a:defRPr/>
            </a:pPr>
            <a:r>
              <a:rPr lang="en-GB" sz="2000" b="1" dirty="0" smtClean="0"/>
              <a:t>Dangerous Goods Regulations </a:t>
            </a:r>
            <a:r>
              <a:rPr lang="en-US" sz="2000" b="1" dirty="0" smtClean="0"/>
              <a:t>of IATA</a:t>
            </a:r>
          </a:p>
          <a:p>
            <a:pPr lvl="1">
              <a:defRPr/>
            </a:pPr>
            <a:r>
              <a:rPr lang="en-US" sz="2000" dirty="0" smtClean="0"/>
              <a:t>Not mandatory</a:t>
            </a:r>
            <a:endParaRPr lang="en-GB" sz="2000" dirty="0" smtClean="0"/>
          </a:p>
          <a:p>
            <a:pPr lvl="1">
              <a:defRPr/>
            </a:pPr>
            <a:r>
              <a:rPr lang="en-GB" sz="2000" dirty="0" smtClean="0"/>
              <a:t>In practice, </a:t>
            </a:r>
            <a:r>
              <a:rPr lang="en-GB" sz="2000" dirty="0"/>
              <a:t>airlines continue to require compliance with IATA’s current DGR (Updated every two years)</a:t>
            </a:r>
          </a:p>
          <a:p>
            <a:pPr lvl="2"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B407-1FE1-41E4-8504-4E6188B737DD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25538"/>
            <a:ext cx="8869362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 dirty="0" smtClean="0"/>
              <a:t>Land Transport </a:t>
            </a:r>
            <a:r>
              <a:rPr lang="en-US" sz="2400" dirty="0" smtClean="0"/>
              <a:t>(</a:t>
            </a:r>
            <a:r>
              <a:rPr lang="en-US" sz="2000" dirty="0" smtClean="0"/>
              <a:t>for Europe, Central Asia, Middle East and North Africa</a:t>
            </a:r>
            <a:r>
              <a:rPr lang="en-US" sz="2400" dirty="0" smtClean="0"/>
              <a:t>)</a:t>
            </a:r>
            <a:endParaRPr lang="en-GB" sz="2400" b="1" dirty="0" smtClean="0"/>
          </a:p>
          <a:p>
            <a:pPr marL="0" lvl="1" indent="0">
              <a:buFontTx/>
              <a:buNone/>
            </a:pPr>
            <a:r>
              <a:rPr lang="en-GB" sz="2000" dirty="0" smtClean="0"/>
              <a:t>2011 edition of ADR, RID and ADN = include TS-R-1 (2009 edition) and security provisions of 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ed. of UNOB.</a:t>
            </a:r>
          </a:p>
          <a:p>
            <a:pPr marL="0" lvl="1" indent="0">
              <a:buFontTx/>
              <a:buNone/>
            </a:pPr>
            <a:r>
              <a:rPr lang="en-GB" sz="2000" dirty="0" smtClean="0"/>
              <a:t>ADR, RID and ADN = applicable for international transport and national transport (in EU countries)</a:t>
            </a:r>
          </a:p>
          <a:p>
            <a:pPr marL="0" indent="0">
              <a:buFontTx/>
              <a:buAutoNum type="arabicPeriod"/>
            </a:pPr>
            <a:r>
              <a:rPr lang="en-US" sz="2000" b="1" dirty="0" smtClean="0"/>
              <a:t>  Road transport (ADR)</a:t>
            </a:r>
            <a:endParaRPr lang="en-GB" sz="2000" b="1" dirty="0" smtClean="0"/>
          </a:p>
          <a:p>
            <a:pPr marL="0" lvl="1" indent="0"/>
            <a:r>
              <a:rPr lang="en-GB" sz="2000" dirty="0" smtClean="0"/>
              <a:t>ADR, </a:t>
            </a:r>
            <a:r>
              <a:rPr lang="en-GB" sz="2000" b="1" dirty="0" smtClean="0"/>
              <a:t>Binding instrument </a:t>
            </a:r>
            <a:r>
              <a:rPr lang="en-GB" sz="2000" dirty="0" smtClean="0"/>
              <a:t>(1968), under the auspices of UNECE</a:t>
            </a:r>
          </a:p>
          <a:p>
            <a:pPr marL="0" lvl="1" indent="0"/>
            <a:r>
              <a:rPr lang="en-GB" sz="2000" b="1" dirty="0" smtClean="0"/>
              <a:t>47 ADR contracting Parties</a:t>
            </a:r>
            <a:r>
              <a:rPr lang="en-GB" sz="2000" dirty="0" smtClean="0"/>
              <a:t>:</a:t>
            </a:r>
          </a:p>
          <a:p>
            <a:pPr marL="0" indent="0">
              <a:buFontTx/>
              <a:buAutoNum type="arabicPeriod"/>
            </a:pPr>
            <a:r>
              <a:rPr lang="en-GB" sz="2000" b="1" dirty="0" smtClean="0"/>
              <a:t>  Inland waterways transport (ADN)</a:t>
            </a:r>
          </a:p>
          <a:p>
            <a:pPr marL="0" lvl="1" indent="0"/>
            <a:r>
              <a:rPr lang="en-GB" sz="2000" dirty="0" smtClean="0"/>
              <a:t>ADN, </a:t>
            </a:r>
            <a:r>
              <a:rPr lang="en-GB" sz="2000" b="1" dirty="0" smtClean="0"/>
              <a:t>Binding instrument </a:t>
            </a:r>
            <a:r>
              <a:rPr lang="en-GB" sz="2000" dirty="0" smtClean="0"/>
              <a:t>(2008), under the auspices of UNECE</a:t>
            </a:r>
          </a:p>
          <a:p>
            <a:pPr marL="0" lvl="1" indent="0"/>
            <a:r>
              <a:rPr lang="en-GB" sz="2000" dirty="0" smtClean="0"/>
              <a:t>17 ADN contracting Parties in Europe</a:t>
            </a:r>
          </a:p>
          <a:p>
            <a:pPr marL="0" indent="0">
              <a:buFontTx/>
              <a:buAutoNum type="arabicPeriod"/>
            </a:pPr>
            <a:r>
              <a:rPr lang="en-US" sz="2000" b="1" dirty="0" smtClean="0"/>
              <a:t>  Rail transport (RID)</a:t>
            </a:r>
            <a:endParaRPr lang="en-GB" sz="2000" b="1" dirty="0" smtClean="0"/>
          </a:p>
          <a:p>
            <a:pPr marL="0" lvl="1" indent="0"/>
            <a:r>
              <a:rPr lang="en-GB" sz="2000" dirty="0" smtClean="0"/>
              <a:t>RID, </a:t>
            </a:r>
            <a:r>
              <a:rPr lang="en-GB" sz="2000" b="1" dirty="0" smtClean="0"/>
              <a:t>Binding instrument </a:t>
            </a:r>
            <a:r>
              <a:rPr lang="en-GB" sz="2000" dirty="0" smtClean="0"/>
              <a:t>(1980), under the auspices of OTIF</a:t>
            </a:r>
          </a:p>
          <a:p>
            <a:pPr marL="0" lvl="1" indent="0"/>
            <a:r>
              <a:rPr lang="en-GB" sz="2000" b="1" dirty="0" smtClean="0"/>
              <a:t>45 Contracting States </a:t>
            </a:r>
            <a:r>
              <a:rPr lang="en-GB" sz="2000" dirty="0" smtClean="0"/>
              <a:t>to COTIF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33DD3-738C-4DE7-8D69-EF3DE6030C60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Land Transport </a:t>
            </a:r>
            <a:r>
              <a:rPr lang="en-US" sz="2400" dirty="0" smtClean="0"/>
              <a:t>(Outside Europe</a:t>
            </a:r>
            <a:r>
              <a:rPr lang="en-US" sz="2400" dirty="0"/>
              <a:t>, Central Asia, Middle East and North </a:t>
            </a:r>
            <a:r>
              <a:rPr lang="en-US" sz="2400" dirty="0" smtClean="0"/>
              <a:t>Africa)</a:t>
            </a: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000" b="1" dirty="0"/>
              <a:t>MERCOSUR/MERCOSUL Agreement of Partial Reach to Facilitate the Transport of Dangerous </a:t>
            </a:r>
            <a:r>
              <a:rPr lang="en-GB" sz="2000" b="1" dirty="0" smtClean="0"/>
              <a:t>Goods</a:t>
            </a:r>
          </a:p>
          <a:p>
            <a:pPr lvl="1">
              <a:defRPr/>
            </a:pPr>
            <a:r>
              <a:rPr lang="en-GB" sz="2000" dirty="0"/>
              <a:t>signed by Brazil, Argentina, Paraguay and Uruguay </a:t>
            </a:r>
            <a:endParaRPr lang="en-GB" sz="2000" dirty="0" smtClean="0"/>
          </a:p>
          <a:p>
            <a:pPr lvl="1">
              <a:defRPr/>
            </a:pPr>
            <a:r>
              <a:rPr lang="en-GB" sz="2000" dirty="0"/>
              <a:t>regulates </a:t>
            </a:r>
            <a:r>
              <a:rPr lang="en-GB" sz="2000" dirty="0" smtClean="0"/>
              <a:t>road </a:t>
            </a:r>
            <a:r>
              <a:rPr lang="en-GB" sz="2000" dirty="0"/>
              <a:t>and rail transport of dangerous goods, including radioactive material, between these </a:t>
            </a:r>
            <a:r>
              <a:rPr lang="en-GB" sz="2000" dirty="0" smtClean="0"/>
              <a:t>States. </a:t>
            </a:r>
          </a:p>
          <a:p>
            <a:pPr lvl="1">
              <a:defRPr/>
            </a:pPr>
            <a:r>
              <a:rPr lang="en-GB" sz="2000" dirty="0" smtClean="0"/>
              <a:t>includes </a:t>
            </a:r>
            <a:r>
              <a:rPr lang="en-GB" sz="2000" dirty="0"/>
              <a:t>the requirements of </a:t>
            </a:r>
            <a:r>
              <a:rPr lang="en-GB" sz="2000" dirty="0" smtClean="0"/>
              <a:t>ST-1 (1996 </a:t>
            </a:r>
            <a:r>
              <a:rPr lang="en-GB" sz="2000" dirty="0"/>
              <a:t>edition) and </a:t>
            </a:r>
            <a:r>
              <a:rPr lang="en-GB" sz="2000" dirty="0" smtClean="0"/>
              <a:t>the recommendations </a:t>
            </a:r>
            <a:r>
              <a:rPr lang="en-GB" sz="2000" dirty="0"/>
              <a:t>of </a:t>
            </a:r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</a:t>
            </a:r>
            <a:r>
              <a:rPr lang="en-GB" sz="2000" dirty="0"/>
              <a:t>edition of UN Model </a:t>
            </a:r>
            <a:r>
              <a:rPr lang="en-GB" sz="2000" dirty="0" smtClean="0"/>
              <a:t>Regulations (security provisions appeared only in the 13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edition,2003).</a:t>
            </a:r>
          </a:p>
          <a:p>
            <a:pPr lvl="1">
              <a:defRPr/>
            </a:pPr>
            <a:r>
              <a:rPr lang="en-GB" sz="2000" dirty="0" smtClean="0"/>
              <a:t>Revised edition under preparation with </a:t>
            </a:r>
            <a:r>
              <a:rPr lang="en-GB" sz="2000" dirty="0"/>
              <a:t>the requirements of </a:t>
            </a:r>
            <a:r>
              <a:rPr lang="en-GB" sz="2000" dirty="0" smtClean="0"/>
              <a:t>TS-R-1 (2009 </a:t>
            </a:r>
            <a:r>
              <a:rPr lang="en-GB" sz="2000" dirty="0"/>
              <a:t>edition) and the </a:t>
            </a:r>
            <a:r>
              <a:rPr lang="en-GB" sz="2000" dirty="0" smtClean="0"/>
              <a:t>security provisions (and the recommendations) </a:t>
            </a:r>
            <a:r>
              <a:rPr lang="en-GB" sz="2000" dirty="0"/>
              <a:t>of </a:t>
            </a:r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</a:t>
            </a:r>
            <a:r>
              <a:rPr lang="en-GB" sz="2000" dirty="0"/>
              <a:t>edition of UN Model </a:t>
            </a:r>
            <a:r>
              <a:rPr lang="en-GB" sz="2000" dirty="0" smtClean="0"/>
              <a:t>Regulations. </a:t>
            </a:r>
            <a:endParaRPr lang="en-GB" sz="2000" dirty="0"/>
          </a:p>
          <a:p>
            <a:pPr marL="57150" indent="0">
              <a:buFontTx/>
              <a:buNone/>
              <a:defRPr/>
            </a:pPr>
            <a:r>
              <a:rPr lang="en-US" sz="2000" b="1" dirty="0" smtClean="0"/>
              <a:t>Other agreements under preparation (South America, Africa, Asia)</a:t>
            </a: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16B33-1845-4A90-B7C6-9F5A9E739728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Level 4: Implementation in National Law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74638" y="1196975"/>
            <a:ext cx="85931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Regulatory framework</a:t>
            </a:r>
            <a:endParaRPr lang="en-GB" dirty="0" smtClean="0"/>
          </a:p>
          <a:p>
            <a:pPr lvl="1">
              <a:defRPr/>
            </a:pPr>
            <a:r>
              <a:rPr lang="en-US" dirty="0"/>
              <a:t>First responsibility of each and every State </a:t>
            </a:r>
          </a:p>
          <a:p>
            <a:pPr lvl="1">
              <a:defRPr/>
            </a:pPr>
            <a:r>
              <a:rPr lang="en-US" dirty="0" smtClean="0"/>
              <a:t>Directly depending on the adherence </a:t>
            </a:r>
            <a:r>
              <a:rPr lang="en-US" dirty="0"/>
              <a:t>to and ratification of legal </a:t>
            </a:r>
            <a:r>
              <a:rPr lang="en-US" dirty="0" smtClean="0"/>
              <a:t>instruments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Large array of Conventions and agreements, in connection with: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The transport of dangerous goods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All modes of transport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Physical protection of nuclear material</a:t>
            </a:r>
          </a:p>
          <a:p>
            <a:pPr marL="0" lvl="2" indent="0"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white">
          <a:xfrm>
            <a:off x="8532813" y="6369050"/>
            <a:ext cx="509587" cy="293688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24327F06-58FD-4CAC-8581-43B188E0B930}" type="slidenum">
              <a:rPr lang="en-GB" sz="10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18</a:t>
            </a:fld>
            <a:endParaRPr lang="en-GB" sz="10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black">
          <a:xfrm>
            <a:off x="282575" y="115888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chemeClr val="tx2"/>
                </a:solidFill>
                <a:latin typeface="Arial" charset="0"/>
              </a:rPr>
              <a:t>Comprehensive Regulatory framework for Transport Safety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89263" y="298291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1200">
              <a:latin typeface="Arial Black" pitchFamily="34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987925" y="5173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180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22535" name="AutoShape 7"/>
          <p:cNvCxnSpPr>
            <a:cxnSpLocks noChangeShapeType="1"/>
          </p:cNvCxnSpPr>
          <p:nvPr/>
        </p:nvCxnSpPr>
        <p:spPr bwMode="auto">
          <a:xfrm>
            <a:off x="1836738" y="3644900"/>
            <a:ext cx="2889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9"/>
          <p:cNvCxnSpPr>
            <a:cxnSpLocks noChangeShapeType="1"/>
          </p:cNvCxnSpPr>
          <p:nvPr/>
        </p:nvCxnSpPr>
        <p:spPr bwMode="auto">
          <a:xfrm flipV="1">
            <a:off x="3709988" y="2328863"/>
            <a:ext cx="1079500" cy="10287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8499475" y="1774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180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22540" name="AutoShape 12"/>
          <p:cNvCxnSpPr>
            <a:cxnSpLocks noChangeShapeType="1"/>
          </p:cNvCxnSpPr>
          <p:nvPr/>
        </p:nvCxnSpPr>
        <p:spPr bwMode="auto">
          <a:xfrm>
            <a:off x="2125663" y="4725988"/>
            <a:ext cx="1943100" cy="10795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</p:cNvCxnSpPr>
          <p:nvPr/>
        </p:nvCxnSpPr>
        <p:spPr bwMode="auto">
          <a:xfrm>
            <a:off x="6081713" y="2333625"/>
            <a:ext cx="1082675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476375" y="5300663"/>
            <a:ext cx="179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/>
            <a:r>
              <a:rPr lang="en-US" sz="1600" b="1">
                <a:latin typeface="Arial" charset="0"/>
              </a:rPr>
              <a:t>Land transport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Road, Rail and 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Inland Waterway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230688" y="3103563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latin typeface="Arial" charset="0"/>
              </a:rPr>
              <a:t>Air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365750" y="4171950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latin typeface="Arial" charset="0"/>
              </a:rPr>
              <a:t>Sea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089150" y="2003425"/>
            <a:ext cx="14366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/>
            <a:r>
              <a:rPr lang="en-US" sz="1300" b="1">
                <a:latin typeface="Arial" charset="0"/>
              </a:rPr>
              <a:t>All 9 Classes</a:t>
            </a:r>
          </a:p>
          <a:p>
            <a:pPr algn="just"/>
            <a:r>
              <a:rPr lang="en-US" sz="1300" b="1">
                <a:latin typeface="Arial" charset="0"/>
              </a:rPr>
              <a:t>All modes</a:t>
            </a:r>
          </a:p>
        </p:txBody>
      </p:sp>
      <p:pic>
        <p:nvPicPr>
          <p:cNvPr id="22546" name="Picture 18" descr="Orange Book mini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92375"/>
            <a:ext cx="1655763" cy="2303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IMDG Cover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19575"/>
            <a:ext cx="1485900" cy="208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IATA m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270000"/>
            <a:ext cx="1420812" cy="2087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ADN 2005 m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349375" cy="201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80975" y="203517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200" b="1">
                <a:latin typeface="Arial" charset="0"/>
              </a:rPr>
              <a:t>Class 7</a:t>
            </a:r>
          </a:p>
          <a:p>
            <a:r>
              <a:rPr lang="en-US" sz="1200" b="1">
                <a:latin typeface="Arial" charset="0"/>
              </a:rPr>
              <a:t>All modes </a:t>
            </a: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107950" y="1268413"/>
            <a:ext cx="448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latin typeface="Arial" charset="0"/>
              </a:rPr>
              <a:t>The implementation of IAEA Regs into the Model and Modal Regulations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435600" y="6308725"/>
            <a:ext cx="3636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Regional: MERCOSUR/MERCOSUL (4)</a:t>
            </a:r>
            <a:br>
              <a:rPr lang="en-US" sz="1300" b="1">
                <a:latin typeface="Arial" charset="0"/>
              </a:rPr>
            </a:br>
            <a:r>
              <a:rPr lang="en-US" sz="1300" b="1">
                <a:latin typeface="Arial" charset="0"/>
              </a:rPr>
              <a:t>ADR (47), RID (45), ADN (17)</a:t>
            </a: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270000"/>
            <a:ext cx="1439862" cy="206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TS-R-1 2009 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93963"/>
            <a:ext cx="1584325" cy="23034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81425" y="4518025"/>
            <a:ext cx="223043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81425" y="3789363"/>
            <a:ext cx="313213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43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429000"/>
            <a:ext cx="20923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30900" y="3451225"/>
            <a:ext cx="585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latin typeface="Arial" charset="0"/>
              </a:rPr>
              <a:t>Mail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7451725" y="4581525"/>
            <a:ext cx="671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(159)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205538" y="1412875"/>
            <a:ext cx="669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(190)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8150225" y="4144963"/>
            <a:ext cx="669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(192)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/>
      <p:bldP spid="22544" grpId="0"/>
      <p:bldP spid="22545" grpId="0"/>
      <p:bldP spid="22550" grpId="0"/>
      <p:bldP spid="9236" grpId="0"/>
      <p:bldP spid="22552" grpId="0"/>
      <p:bldP spid="29" grpId="0"/>
      <p:bldP spid="31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white">
          <a:xfrm>
            <a:off x="8604250" y="6369050"/>
            <a:ext cx="509588" cy="293688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7CA60655-D912-4B1B-8643-E426A3EFB6FC}" type="slidenum">
              <a:rPr lang="en-GB" sz="10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19</a:t>
            </a:fld>
            <a:endParaRPr lang="en-GB" sz="10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black">
          <a:xfrm>
            <a:off x="282575" y="115888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chemeClr val="tx2"/>
                </a:solidFill>
                <a:latin typeface="Arial" charset="0"/>
              </a:rPr>
              <a:t>A Regulatory framework </a:t>
            </a:r>
            <a:br>
              <a:rPr lang="en-GB" sz="3200" b="1">
                <a:solidFill>
                  <a:schemeClr val="tx2"/>
                </a:solidFill>
                <a:latin typeface="Arial" charset="0"/>
              </a:rPr>
            </a:br>
            <a:r>
              <a:rPr lang="en-GB" sz="3200" b="1">
                <a:solidFill>
                  <a:schemeClr val="tx2"/>
                </a:solidFill>
                <a:latin typeface="Arial" charset="0"/>
              </a:rPr>
              <a:t>for Transport Safety and Security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989263" y="298291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1200">
              <a:latin typeface="Arial Black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957763" y="4741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180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14588" y="4610100"/>
            <a:ext cx="6627812" cy="2203450"/>
            <a:chOff x="2414588" y="4610100"/>
            <a:chExt cx="6627812" cy="2203450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414588" y="6165850"/>
              <a:ext cx="5119687" cy="0"/>
            </a:xfrm>
            <a:prstGeom prst="straightConnector1">
              <a:avLst/>
            </a:prstGeom>
            <a:ln w="571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Vertical Scroll 48"/>
            <p:cNvSpPr/>
            <p:nvPr/>
          </p:nvSpPr>
          <p:spPr>
            <a:xfrm>
              <a:off x="7339013" y="4610100"/>
              <a:ext cx="1703387" cy="220345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2060"/>
                  </a:solidFill>
                </a:rPr>
                <a:t>National Law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56325" y="1658938"/>
            <a:ext cx="3005138" cy="2201862"/>
            <a:chOff x="6156325" y="1658938"/>
            <a:chExt cx="3005138" cy="2201862"/>
          </a:xfrm>
        </p:grpSpPr>
        <p:sp>
          <p:nvSpPr>
            <p:cNvPr id="44" name="Vertical Scroll 43"/>
            <p:cNvSpPr/>
            <p:nvPr/>
          </p:nvSpPr>
          <p:spPr bwMode="auto">
            <a:xfrm>
              <a:off x="7458075" y="1658938"/>
              <a:ext cx="1703388" cy="2201862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2060"/>
                  </a:solidFill>
                </a:rPr>
                <a:t>National Law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6156325" y="1916113"/>
              <a:ext cx="1512888" cy="0"/>
            </a:xfrm>
            <a:prstGeom prst="straightConnector1">
              <a:avLst/>
            </a:prstGeom>
            <a:ln w="571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7140575" y="2781300"/>
              <a:ext cx="527050" cy="0"/>
            </a:xfrm>
            <a:prstGeom prst="straightConnector1">
              <a:avLst/>
            </a:prstGeom>
            <a:ln w="571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638925" y="2338388"/>
              <a:ext cx="1020763" cy="7937"/>
            </a:xfrm>
            <a:prstGeom prst="straightConnector1">
              <a:avLst/>
            </a:prstGeom>
            <a:ln w="571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8425" y="4075113"/>
            <a:ext cx="3160713" cy="2782887"/>
            <a:chOff x="98425" y="4075113"/>
            <a:chExt cx="3160713" cy="2782887"/>
          </a:xfrm>
        </p:grpSpPr>
        <p:sp>
          <p:nvSpPr>
            <p:cNvPr id="21543" name="Text Box 22"/>
            <p:cNvSpPr txBox="1">
              <a:spLocks noChangeArrowheads="1"/>
            </p:cNvSpPr>
            <p:nvPr/>
          </p:nvSpPr>
          <p:spPr bwMode="auto">
            <a:xfrm>
              <a:off x="98425" y="4075113"/>
              <a:ext cx="24511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Nuclear </a:t>
              </a:r>
              <a:br>
                <a:rPr lang="en-US" sz="1200" b="1">
                  <a:latin typeface="Arial" charset="0"/>
                </a:rPr>
              </a:br>
              <a:r>
                <a:rPr lang="en-US" sz="1200" b="1">
                  <a:latin typeface="Arial" charset="0"/>
                </a:rPr>
                <a:t>Material</a:t>
              </a:r>
            </a:p>
            <a:p>
              <a:r>
                <a:rPr lang="en-US" sz="1200" b="1">
                  <a:latin typeface="Arial" charset="0"/>
                </a:rPr>
                <a:t>All modes </a:t>
              </a:r>
            </a:p>
          </p:txBody>
        </p:sp>
        <p:sp>
          <p:nvSpPr>
            <p:cNvPr id="21544" name="Text Box 17"/>
            <p:cNvSpPr txBox="1">
              <a:spLocks noChangeArrowheads="1"/>
            </p:cNvSpPr>
            <p:nvPr/>
          </p:nvSpPr>
          <p:spPr bwMode="auto">
            <a:xfrm>
              <a:off x="2382838" y="6165850"/>
              <a:ext cx="8763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300" b="1">
                  <a:latin typeface="Arial" charset="0"/>
                </a:rPr>
                <a:t>NSS-13</a:t>
              </a:r>
              <a:br>
                <a:rPr lang="en-US" sz="1300" b="1">
                  <a:latin typeface="Arial" charset="0"/>
                </a:rPr>
              </a:br>
              <a:r>
                <a:rPr lang="en-US" sz="1300" b="1">
                  <a:latin typeface="Arial" charset="0"/>
                </a:rPr>
                <a:t>(through CPPNM)</a:t>
              </a:r>
            </a:p>
          </p:txBody>
        </p:sp>
        <p:pic>
          <p:nvPicPr>
            <p:cNvPr id="23575" name="Picture 23" descr="C:\Users\reculeaujy\Pictures\Picture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3" y="4724400"/>
              <a:ext cx="1441450" cy="20129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1" name="Picture 9" descr="http://www-pub.iaea.org/MTCD/pubcovers/Pub1481cov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1088" y="4916488"/>
              <a:ext cx="1301750" cy="19415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6" descr="TS-R-1 2009 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933825"/>
            <a:ext cx="1436687" cy="20875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14588" y="4583113"/>
            <a:ext cx="1200150" cy="1438275"/>
            <a:chOff x="2414588" y="4583113"/>
            <a:chExt cx="1200150" cy="143827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414588" y="4583113"/>
              <a:ext cx="1200150" cy="1303337"/>
            </a:xfrm>
            <a:prstGeom prst="straightConnector1">
              <a:avLst/>
            </a:prstGeom>
            <a:ln w="57150"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414588" y="5262563"/>
              <a:ext cx="574675" cy="268287"/>
            </a:xfrm>
            <a:prstGeom prst="straightConnector1">
              <a:avLst/>
            </a:prstGeom>
            <a:ln w="5715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62" name="TextBox 38"/>
            <p:cNvSpPr txBox="1">
              <a:spLocks noChangeArrowheads="1"/>
            </p:cNvSpPr>
            <p:nvPr/>
          </p:nvSpPr>
          <p:spPr bwMode="auto">
            <a:xfrm>
              <a:off x="2770188" y="5189538"/>
              <a:ext cx="64928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en-GB" b="1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524" name="Group 9"/>
          <p:cNvGrpSpPr>
            <a:grpSpLocks/>
          </p:cNvGrpSpPr>
          <p:nvPr/>
        </p:nvGrpSpPr>
        <p:grpSpPr bwMode="auto">
          <a:xfrm>
            <a:off x="2887663" y="3741738"/>
            <a:ext cx="746125" cy="1462087"/>
            <a:chOff x="2887663" y="3741738"/>
            <a:chExt cx="746125" cy="1462087"/>
          </a:xfrm>
        </p:grpSpPr>
        <p:cxnSp>
          <p:nvCxnSpPr>
            <p:cNvPr id="3" name="Elbow Connector 2"/>
            <p:cNvCxnSpPr>
              <a:stCxn id="21536" idx="2"/>
              <a:endCxn id="29" idx="1"/>
            </p:cNvCxnSpPr>
            <p:nvPr/>
          </p:nvCxnSpPr>
          <p:spPr>
            <a:xfrm rot="16200000" flipH="1">
              <a:off x="2919413" y="4262438"/>
              <a:ext cx="1235075" cy="193675"/>
            </a:xfrm>
            <a:prstGeom prst="bentConnector2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6200000" flipH="1">
              <a:off x="2760662" y="4284663"/>
              <a:ext cx="1389063" cy="357188"/>
            </a:xfrm>
            <a:prstGeom prst="bentConnector3">
              <a:avLst>
                <a:gd name="adj1" fmla="val 99420"/>
              </a:avLst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2" name="TextBox 58"/>
            <p:cNvSpPr txBox="1">
              <a:spLocks noChangeArrowheads="1"/>
            </p:cNvSpPr>
            <p:nvPr/>
          </p:nvSpPr>
          <p:spPr bwMode="auto">
            <a:xfrm>
              <a:off x="2887663" y="4373563"/>
              <a:ext cx="6508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en-GB" b="1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19250" y="1192213"/>
            <a:ext cx="2665413" cy="2549525"/>
            <a:chOff x="1619250" y="1192213"/>
            <a:chExt cx="2665413" cy="2549525"/>
          </a:xfrm>
        </p:grpSpPr>
        <p:sp>
          <p:nvSpPr>
            <p:cNvPr id="21535" name="Text Box 17"/>
            <p:cNvSpPr txBox="1">
              <a:spLocks noChangeArrowheads="1"/>
            </p:cNvSpPr>
            <p:nvPr/>
          </p:nvSpPr>
          <p:spPr bwMode="auto">
            <a:xfrm>
              <a:off x="2847975" y="1192213"/>
              <a:ext cx="143668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just"/>
              <a:r>
                <a:rPr lang="en-US" sz="1300" b="1">
                  <a:latin typeface="Arial" charset="0"/>
                </a:rPr>
                <a:t>All 9 Classes</a:t>
              </a:r>
            </a:p>
            <a:p>
              <a:pPr algn="just"/>
              <a:r>
                <a:rPr lang="en-US" sz="1300" b="1">
                  <a:latin typeface="Arial" charset="0"/>
                </a:rPr>
                <a:t>All modes</a:t>
              </a:r>
            </a:p>
          </p:txBody>
        </p:sp>
        <p:pic>
          <p:nvPicPr>
            <p:cNvPr id="21536" name="Picture 18" descr="Orange Book mini"/>
            <p:cNvPicPr>
              <a:picLocks noChangeAspect="1" noChangeArrowheads="1"/>
            </p:cNvPicPr>
            <p:nvPr/>
          </p:nvPicPr>
          <p:blipFill>
            <a:blip r:embed="rId6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1681163"/>
              <a:ext cx="1479550" cy="20605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1619250" y="2060575"/>
              <a:ext cx="1081088" cy="0"/>
            </a:xfrm>
            <a:prstGeom prst="straightConnector1">
              <a:avLst/>
            </a:prstGeom>
            <a:ln w="5715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38" name="TextBox 9"/>
            <p:cNvSpPr txBox="1">
              <a:spLocks noChangeArrowheads="1"/>
            </p:cNvSpPr>
            <p:nvPr/>
          </p:nvSpPr>
          <p:spPr bwMode="auto">
            <a:xfrm>
              <a:off x="1908175" y="1373188"/>
              <a:ext cx="64928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539" name="Text Box 22"/>
            <p:cNvSpPr txBox="1">
              <a:spLocks noChangeArrowheads="1"/>
            </p:cNvSpPr>
            <p:nvPr/>
          </p:nvSpPr>
          <p:spPr bwMode="auto">
            <a:xfrm>
              <a:off x="1636713" y="2041525"/>
              <a:ext cx="11430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All modes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1250" y="941388"/>
            <a:ext cx="5992813" cy="3763962"/>
            <a:chOff x="1111250" y="941388"/>
            <a:chExt cx="5992813" cy="376396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192588" y="2051050"/>
              <a:ext cx="549275" cy="9525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111250" y="941388"/>
              <a:ext cx="5992813" cy="3763962"/>
              <a:chOff x="1111250" y="941388"/>
              <a:chExt cx="5992813" cy="3763962"/>
            </a:xfrm>
          </p:grpSpPr>
          <p:sp>
            <p:nvSpPr>
              <p:cNvPr id="21513" name="Text Box 17"/>
              <p:cNvSpPr txBox="1">
                <a:spLocks noChangeArrowheads="1"/>
              </p:cNvSpPr>
              <p:nvPr/>
            </p:nvSpPr>
            <p:spPr bwMode="auto">
              <a:xfrm>
                <a:off x="5151438" y="1196975"/>
                <a:ext cx="143668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just"/>
                <a:r>
                  <a:rPr lang="en-US" sz="1300" b="1">
                    <a:latin typeface="Arial" charset="0"/>
                  </a:rPr>
                  <a:t>All 9 Classes</a:t>
                </a:r>
              </a:p>
              <a:p>
                <a:pPr algn="just"/>
                <a:r>
                  <a:rPr lang="en-US" sz="1300" b="1">
                    <a:latin typeface="Arial" charset="0"/>
                  </a:rPr>
                  <a:t>One mode</a:t>
                </a:r>
              </a:p>
            </p:txBody>
          </p:sp>
          <p:pic>
            <p:nvPicPr>
              <p:cNvPr id="21529" name="Picture 21" descr="ADN 2005 mini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038" y="1668463"/>
                <a:ext cx="1384300" cy="20685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0" name="Text Box 22"/>
              <p:cNvSpPr txBox="1">
                <a:spLocks noChangeArrowheads="1"/>
              </p:cNvSpPr>
              <p:nvPr/>
            </p:nvSpPr>
            <p:spPr bwMode="auto">
              <a:xfrm>
                <a:off x="1531938" y="1150938"/>
                <a:ext cx="12382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r>
                  <a:rPr lang="en-US" sz="1200" b="1" dirty="0">
                    <a:latin typeface="Arial" charset="0"/>
                  </a:rPr>
                  <a:t>Mode specific </a:t>
                </a:r>
              </a:p>
            </p:txBody>
          </p:sp>
          <p:cxnSp>
            <p:nvCxnSpPr>
              <p:cNvPr id="41" name="Elbow Connector 40"/>
              <p:cNvCxnSpPr/>
              <p:nvPr/>
            </p:nvCxnSpPr>
            <p:spPr bwMode="auto">
              <a:xfrm>
                <a:off x="3213100" y="1141413"/>
                <a:ext cx="1744663" cy="500062"/>
              </a:xfrm>
              <a:prstGeom prst="bentConnector3">
                <a:avLst>
                  <a:gd name="adj1" fmla="val 100476"/>
                </a:avLst>
              </a:prstGeom>
              <a:ln w="5715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4" name="TextBox 59"/>
              <p:cNvSpPr txBox="1">
                <a:spLocks noChangeArrowheads="1"/>
              </p:cNvSpPr>
              <p:nvPr/>
            </p:nvSpPr>
            <p:spPr bwMode="auto">
              <a:xfrm>
                <a:off x="1111250" y="941388"/>
                <a:ext cx="65087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8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?</a:t>
                </a:r>
                <a:endParaRPr lang="en-GB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57" name="Elbow Connector 56"/>
              <p:cNvCxnSpPr/>
              <p:nvPr/>
            </p:nvCxnSpPr>
            <p:spPr>
              <a:xfrm flipH="1">
                <a:off x="1531938" y="1141413"/>
                <a:ext cx="1744662" cy="500062"/>
              </a:xfrm>
              <a:prstGeom prst="bentConnector3">
                <a:avLst>
                  <a:gd name="adj1" fmla="val 100476"/>
                </a:avLst>
              </a:prstGeom>
              <a:ln w="5715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528" name="Picture 2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7313" y="2128838"/>
                <a:ext cx="1439862" cy="20605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32" name="Picture 19" descr="IMDG Cover Pag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163" y="2616200"/>
                <a:ext cx="1485900" cy="208915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73038" y="1025525"/>
            <a:ext cx="3103562" cy="3557588"/>
            <a:chOff x="173038" y="1025525"/>
            <a:chExt cx="3103562" cy="3557588"/>
          </a:xfrm>
        </p:grpSpPr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173038" y="1025525"/>
              <a:ext cx="1143000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200" b="1" dirty="0">
                  <a:latin typeface="Arial" charset="0"/>
                </a:rPr>
                <a:t>Class 7 </a:t>
              </a:r>
              <a:br>
                <a:rPr lang="en-US" sz="1200" b="1" dirty="0">
                  <a:latin typeface="Arial" charset="0"/>
                </a:rPr>
              </a:br>
              <a:r>
                <a:rPr lang="en-US" sz="1200" b="1" dirty="0">
                  <a:latin typeface="Arial" charset="0"/>
                </a:rPr>
                <a:t>Radioactive</a:t>
              </a:r>
              <a:br>
                <a:rPr lang="en-US" sz="1200" b="1" dirty="0">
                  <a:latin typeface="Arial" charset="0"/>
                </a:rPr>
              </a:br>
              <a:r>
                <a:rPr lang="en-US" sz="1200" b="1" dirty="0">
                  <a:latin typeface="Arial" charset="0"/>
                </a:rPr>
                <a:t>Material</a:t>
              </a:r>
            </a:p>
          </p:txBody>
        </p:sp>
        <p:pic>
          <p:nvPicPr>
            <p:cNvPr id="23563" name="Picture 11" descr="http://www-pub.iaea.org/MTCD/pubcovers/P1487cov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8125" y="1687513"/>
              <a:ext cx="1381125" cy="20589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2411413" y="3860800"/>
              <a:ext cx="865187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300" b="1" dirty="0">
                  <a:latin typeface="Arial" charset="0"/>
                </a:rPr>
                <a:t>NSS-14</a:t>
              </a:r>
              <a:br>
                <a:rPr lang="en-US" sz="1300" b="1" dirty="0">
                  <a:latin typeface="Arial" charset="0"/>
                </a:rPr>
              </a:br>
              <a:r>
                <a:rPr lang="en-US" sz="1300" b="1" dirty="0">
                  <a:latin typeface="Arial" charset="0"/>
                </a:rPr>
                <a:t>(NSS-09, NSS-11)</a:t>
              </a:r>
            </a:p>
          </p:txBody>
        </p:sp>
        <p:pic>
          <p:nvPicPr>
            <p:cNvPr id="23558" name="Picture 6" descr="http://www-pub.iaea.org/MTCD/pubcovers/p1387cov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08038" y="2322513"/>
              <a:ext cx="1171575" cy="1771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http://www-pub.iaea.org/MTCD/pubcovers/p1348cov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33488" y="2811463"/>
              <a:ext cx="1171575" cy="1771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31AC-CFC8-4BA7-9103-EAAF6556D189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762000"/>
          </a:xfrm>
        </p:spPr>
        <p:txBody>
          <a:bodyPr/>
          <a:lstStyle/>
          <a:p>
            <a:pPr algn="ctr"/>
            <a:r>
              <a:rPr lang="en-GB" smtClean="0"/>
              <a:t>Background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184775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Transport: very complex issue requiring harmonization</a:t>
            </a:r>
          </a:p>
          <a:p>
            <a:pPr lvl="1">
              <a:defRPr/>
            </a:pPr>
            <a:r>
              <a:rPr lang="en-GB" sz="2400" b="1" dirty="0"/>
              <a:t>Problems were increasingly being encountered at seaports, airports and rail yards where dangerous goods were trans-shipped </a:t>
            </a:r>
            <a:endParaRPr lang="en-US" sz="2400" b="1" dirty="0"/>
          </a:p>
          <a:p>
            <a:pPr lvl="1">
              <a:defRPr/>
            </a:pPr>
            <a:r>
              <a:rPr lang="en-US" sz="2400" b="1" dirty="0"/>
              <a:t>International transport has to deal with at least (if transshipment) </a:t>
            </a:r>
            <a:r>
              <a:rPr lang="en-US" sz="2400" b="1" dirty="0" smtClean="0"/>
              <a:t>2 </a:t>
            </a:r>
            <a:r>
              <a:rPr lang="en-US" sz="2400" b="1" dirty="0"/>
              <a:t>regulatory systems (instruments)</a:t>
            </a:r>
          </a:p>
          <a:p>
            <a:pPr lvl="1">
              <a:defRPr/>
            </a:pPr>
            <a:r>
              <a:rPr lang="en-US" sz="2400" b="1" dirty="0"/>
              <a:t>Several modes of transport (with dedicated regulations)</a:t>
            </a:r>
          </a:p>
          <a:p>
            <a:pPr lvl="1">
              <a:defRPr/>
            </a:pPr>
            <a:r>
              <a:rPr lang="en-US" sz="2400" b="1" dirty="0"/>
              <a:t>Responsibility is with the consignor (for safety) when it is within the State (each) for security</a:t>
            </a:r>
          </a:p>
          <a:p>
            <a:pPr lvl="1">
              <a:defRPr/>
            </a:pPr>
            <a:r>
              <a:rPr lang="en-US" sz="2400" b="1" dirty="0"/>
              <a:t>Large array of Stakeholders (customs, regulatory bodies, operators, shippers for all modes, …)</a:t>
            </a:r>
          </a:p>
          <a:p>
            <a:pPr marL="457200" lvl="1" indent="0">
              <a:buFontTx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 descr="Large grid"/>
          <p:cNvSpPr>
            <a:spLocks noChangeArrowheads="1"/>
          </p:cNvSpPr>
          <p:nvPr/>
        </p:nvSpPr>
        <p:spPr bwMode="auto">
          <a:xfrm>
            <a:off x="5081588" y="3951288"/>
            <a:ext cx="4059237" cy="2906712"/>
          </a:xfrm>
          <a:prstGeom prst="rect">
            <a:avLst/>
          </a:prstGeom>
          <a:solidFill>
            <a:srgbClr val="FF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-3175" y="981075"/>
            <a:ext cx="9144000" cy="2981325"/>
          </a:xfrm>
          <a:prstGeom prst="rect">
            <a:avLst/>
          </a:prstGeom>
          <a:solidFill>
            <a:srgbClr val="D9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22"/>
          <p:cNvSpPr>
            <a:spLocks noChangeArrowheads="1"/>
          </p:cNvSpPr>
          <p:nvPr/>
        </p:nvSpPr>
        <p:spPr bwMode="auto">
          <a:xfrm>
            <a:off x="2233613" y="2222500"/>
            <a:ext cx="5689600" cy="34575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BFFF-B667-4072-8E0A-66BEDD7122AC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1510" name="Oval 23"/>
          <p:cNvSpPr>
            <a:spLocks noChangeArrowheads="1"/>
          </p:cNvSpPr>
          <p:nvPr/>
        </p:nvSpPr>
        <p:spPr bwMode="auto">
          <a:xfrm>
            <a:off x="2030413" y="1647825"/>
            <a:ext cx="6049962" cy="4535488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3917950"/>
            <a:ext cx="5081588" cy="2906713"/>
          </a:xfrm>
          <a:prstGeom prst="rect">
            <a:avLst/>
          </a:prstGeom>
          <a:solidFill>
            <a:srgbClr val="FF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4613"/>
            <a:ext cx="9001125" cy="7620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Transposition of Safety and Security in National Legislation and Regulations </a:t>
            </a:r>
            <a:endParaRPr lang="en-GB" sz="2800" smtClean="0"/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7740650" y="10525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 Black" pitchFamily="34" charset="0"/>
              </a:rPr>
              <a:t>SAFETY</a:t>
            </a:r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7451725" y="64166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3333FF"/>
                </a:solidFill>
                <a:latin typeface="Arial Black" pitchFamily="34" charset="0"/>
              </a:rPr>
              <a:t>SECURITY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520950" y="3917950"/>
            <a:ext cx="2522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3333FF"/>
                </a:solidFill>
                <a:latin typeface="Arial Black" pitchFamily="34" charset="0"/>
              </a:rPr>
              <a:t>Nuclear Material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5116513" y="3609975"/>
            <a:ext cx="1871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3300"/>
                </a:solidFill>
                <a:latin typeface="Arial Black" pitchFamily="34" charset="0"/>
              </a:rPr>
              <a:t>Radioactive </a:t>
            </a:r>
            <a:r>
              <a:rPr lang="en-GB" sz="2000">
                <a:latin typeface="Arial Black" pitchFamily="34" charset="0"/>
              </a:rPr>
              <a:t/>
            </a:r>
            <a:br>
              <a:rPr lang="en-GB" sz="2000">
                <a:latin typeface="Arial Black" pitchFamily="34" charset="0"/>
              </a:rPr>
            </a:br>
            <a:r>
              <a:rPr lang="en-GB" sz="2000">
                <a:solidFill>
                  <a:srgbClr val="3333FF"/>
                </a:solidFill>
                <a:latin typeface="Arial Black" pitchFamily="34" charset="0"/>
              </a:rPr>
              <a:t>Material</a:t>
            </a:r>
          </a:p>
        </p:txBody>
      </p:sp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5259388" y="4244975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Arial Black" pitchFamily="34" charset="0"/>
                <a:cs typeface="+mn-cs"/>
              </a:rPr>
              <a:t>NSS-14</a:t>
            </a:r>
            <a:br>
              <a:rPr lang="en-US" sz="2000" dirty="0" smtClean="0">
                <a:latin typeface="Arial Black" pitchFamily="34" charset="0"/>
                <a:cs typeface="+mn-cs"/>
              </a:rPr>
            </a:br>
            <a:r>
              <a:rPr lang="en-US" sz="1050" dirty="0" smtClean="0">
                <a:latin typeface="Arial Black" pitchFamily="34" charset="0"/>
                <a:cs typeface="+mn-cs"/>
              </a:rPr>
              <a:t>(</a:t>
            </a:r>
            <a:r>
              <a:rPr lang="en-GB" sz="1050" dirty="0" smtClean="0">
                <a:latin typeface="Arial Black" pitchFamily="34" charset="0"/>
                <a:cs typeface="+mn-cs"/>
              </a:rPr>
              <a:t>NSS-09</a:t>
            </a:r>
            <a:br>
              <a:rPr lang="en-GB" sz="1050" dirty="0" smtClean="0">
                <a:latin typeface="Arial Black" pitchFamily="34" charset="0"/>
                <a:cs typeface="+mn-cs"/>
              </a:rPr>
            </a:br>
            <a:r>
              <a:rPr lang="en-GB" sz="1050" dirty="0" smtClean="0">
                <a:latin typeface="Arial Black" pitchFamily="34" charset="0"/>
                <a:cs typeface="+mn-cs"/>
              </a:rPr>
              <a:t>NSS-11)</a:t>
            </a:r>
            <a:endParaRPr lang="en-GB" sz="2000" dirty="0">
              <a:latin typeface="Arial Black" pitchFamily="34" charset="0"/>
              <a:cs typeface="+mn-cs"/>
            </a:endParaRPr>
          </a:p>
        </p:txBody>
      </p:sp>
      <p:sp>
        <p:nvSpPr>
          <p:cNvPr id="21518" name="Oval 16"/>
          <p:cNvSpPr>
            <a:spLocks noChangeArrowheads="1"/>
          </p:cNvSpPr>
          <p:nvPr/>
        </p:nvSpPr>
        <p:spPr bwMode="auto">
          <a:xfrm>
            <a:off x="2379663" y="2871788"/>
            <a:ext cx="5400675" cy="22320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2740025" y="4240213"/>
            <a:ext cx="2520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CPPNM</a:t>
            </a:r>
            <a:br>
              <a:rPr lang="en-GB" sz="2000">
                <a:latin typeface="Arial Black" pitchFamily="34" charset="0"/>
              </a:rPr>
            </a:br>
            <a:r>
              <a:rPr lang="en-GB" sz="2000">
                <a:latin typeface="Arial Black" pitchFamily="34" charset="0"/>
              </a:rPr>
              <a:t>NSS-13</a:t>
            </a:r>
          </a:p>
        </p:txBody>
      </p:sp>
      <p:sp>
        <p:nvSpPr>
          <p:cNvPr id="21520" name="Text Box 21"/>
          <p:cNvSpPr txBox="1">
            <a:spLocks noChangeArrowheads="1"/>
          </p:cNvSpPr>
          <p:nvPr/>
        </p:nvSpPr>
        <p:spPr bwMode="auto">
          <a:xfrm>
            <a:off x="5475288" y="50323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UNOB</a:t>
            </a:r>
          </a:p>
        </p:txBody>
      </p:sp>
      <p:sp>
        <p:nvSpPr>
          <p:cNvPr id="21521" name="AutoShape 30"/>
          <p:cNvSpPr>
            <a:spLocks noChangeArrowheads="1"/>
          </p:cNvSpPr>
          <p:nvPr/>
        </p:nvSpPr>
        <p:spPr bwMode="auto">
          <a:xfrm rot="5400000" flipV="1">
            <a:off x="3976688" y="4713288"/>
            <a:ext cx="2159000" cy="189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1522" name="Oval 26"/>
          <p:cNvSpPr>
            <a:spLocks noChangeArrowheads="1"/>
          </p:cNvSpPr>
          <p:nvPr/>
        </p:nvSpPr>
        <p:spPr bwMode="auto">
          <a:xfrm>
            <a:off x="1803400" y="1143000"/>
            <a:ext cx="6492875" cy="5589588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3819525" y="616585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National Law</a:t>
            </a:r>
          </a:p>
        </p:txBody>
      </p:sp>
      <p:sp>
        <p:nvSpPr>
          <p:cNvPr id="21524" name="AutoShape 29"/>
          <p:cNvSpPr>
            <a:spLocks noChangeArrowheads="1"/>
          </p:cNvSpPr>
          <p:nvPr/>
        </p:nvSpPr>
        <p:spPr bwMode="auto">
          <a:xfrm rot="-5400000">
            <a:off x="3976688" y="1255713"/>
            <a:ext cx="2159000" cy="189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pattFill prst="dkHorz">
            <a:fgClr>
              <a:srgbClr val="FFFFCC"/>
            </a:fgClr>
            <a:bgClr>
              <a:srgbClr val="FFCCCC"/>
            </a:bgClr>
          </a:patt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3748088" y="12160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National Law</a:t>
            </a:r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4106863" y="17907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Modal Regs</a:t>
            </a:r>
          </a:p>
        </p:txBody>
      </p:sp>
      <p:sp>
        <p:nvSpPr>
          <p:cNvPr id="21527" name="Text Box 20"/>
          <p:cNvSpPr txBox="1">
            <a:spLocks noChangeArrowheads="1"/>
          </p:cNvSpPr>
          <p:nvPr/>
        </p:nvSpPr>
        <p:spPr bwMode="auto">
          <a:xfrm>
            <a:off x="4179888" y="243998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UNOB</a:t>
            </a:r>
          </a:p>
        </p:txBody>
      </p:sp>
      <p:sp>
        <p:nvSpPr>
          <p:cNvPr id="21528" name="Text Box 19"/>
          <p:cNvSpPr txBox="1">
            <a:spLocks noChangeArrowheads="1"/>
          </p:cNvSpPr>
          <p:nvPr/>
        </p:nvSpPr>
        <p:spPr bwMode="auto">
          <a:xfrm>
            <a:off x="4179888" y="32480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TS-R-1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043488" y="56435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Modal Regs</a:t>
            </a:r>
          </a:p>
        </p:txBody>
      </p:sp>
      <p:sp>
        <p:nvSpPr>
          <p:cNvPr id="21530" name="Line 12"/>
          <p:cNvSpPr>
            <a:spLocks noChangeShapeType="1"/>
          </p:cNvSpPr>
          <p:nvPr/>
        </p:nvSpPr>
        <p:spPr bwMode="auto">
          <a:xfrm flipH="1">
            <a:off x="4467225" y="3960813"/>
            <a:ext cx="598488" cy="28527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val Callout 3"/>
          <p:cNvSpPr/>
          <p:nvPr/>
        </p:nvSpPr>
        <p:spPr>
          <a:xfrm>
            <a:off x="107950" y="5680075"/>
            <a:ext cx="2632075" cy="1062038"/>
          </a:xfrm>
          <a:prstGeom prst="wedgeEllipseCallout">
            <a:avLst>
              <a:gd name="adj1" fmla="val 124433"/>
              <a:gd name="adj2" fmla="val 40909"/>
            </a:avLst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Cat III material </a:t>
            </a:r>
            <a:br>
              <a:rPr lang="en-US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1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(with potential </a:t>
            </a:r>
            <a:br>
              <a:rPr lang="en-US" sz="11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1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radiological consequences) 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or below Cat III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10" grpId="0" animBg="1"/>
      <p:bldP spid="21511" grpId="0" animBg="1"/>
      <p:bldP spid="21513" grpId="0"/>
      <p:bldP spid="21514" grpId="0"/>
      <p:bldP spid="21515" grpId="0"/>
      <p:bldP spid="21516" grpId="0"/>
      <p:bldP spid="21517" grpId="0"/>
      <p:bldP spid="21518" grpId="0" animBg="1"/>
      <p:bldP spid="21519" grpId="0"/>
      <p:bldP spid="21520" grpId="0"/>
      <p:bldP spid="21521" grpId="0" animBg="1"/>
      <p:bldP spid="21522" grpId="0" animBg="1"/>
      <p:bldP spid="21523" grpId="0"/>
      <p:bldP spid="21524" grpId="0" animBg="1"/>
      <p:bldP spid="21525" grpId="0"/>
      <p:bldP spid="21526" grpId="0"/>
      <p:bldP spid="21527" grpId="0"/>
      <p:bldP spid="21528" grpId="0"/>
      <p:bldP spid="21529" grpId="0"/>
      <p:bldP spid="21530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1484-C799-4316-B4EC-64F52A2CB06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smtClean="0"/>
              <a:t>Conclusions</a:t>
            </a:r>
            <a:endParaRPr lang="en-GB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0" y="1055688"/>
            <a:ext cx="91440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b="1" dirty="0" smtClean="0"/>
              <a:t>It is crucial that: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Member </a:t>
            </a:r>
            <a:r>
              <a:rPr lang="en-US" sz="2800" b="1" dirty="0">
                <a:solidFill>
                  <a:srgbClr val="FF0000"/>
                </a:solidFill>
              </a:rPr>
              <a:t>States </a:t>
            </a:r>
            <a:r>
              <a:rPr lang="en-US" sz="2800" b="1" dirty="0" smtClean="0">
                <a:solidFill>
                  <a:srgbClr val="FF0000"/>
                </a:solidFill>
              </a:rPr>
              <a:t>fully participate in the elaboration </a:t>
            </a:r>
            <a:r>
              <a:rPr lang="en-US" sz="2800" dirty="0" smtClean="0"/>
              <a:t>of Requirements/Recommendations;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Member </a:t>
            </a:r>
            <a:r>
              <a:rPr lang="en-US" sz="2800" b="1" dirty="0">
                <a:solidFill>
                  <a:srgbClr val="FF0000"/>
                </a:solidFill>
              </a:rPr>
              <a:t>States </a:t>
            </a:r>
            <a:r>
              <a:rPr lang="en-US" sz="2800" b="1" dirty="0" smtClean="0">
                <a:solidFill>
                  <a:srgbClr val="FF0000"/>
                </a:solidFill>
              </a:rPr>
              <a:t>commit to ratify </a:t>
            </a:r>
            <a:r>
              <a:rPr lang="en-US" sz="2800" dirty="0" smtClean="0"/>
              <a:t>international instruments;</a:t>
            </a:r>
            <a:endParaRPr lang="en-GB" sz="2800" dirty="0" smtClean="0"/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The Agency </a:t>
            </a:r>
            <a:r>
              <a:rPr lang="en-US" sz="2800" dirty="0" smtClean="0"/>
              <a:t>continues strengthening interface </a:t>
            </a:r>
            <a:r>
              <a:rPr lang="en-US" sz="2800" dirty="0"/>
              <a:t>/ synergy between safety and security, and then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/>
              <a:t>Agency, the UN and other specialized Agencies </a:t>
            </a:r>
            <a:r>
              <a:rPr lang="en-US" sz="2800" b="1" dirty="0" smtClean="0">
                <a:solidFill>
                  <a:srgbClr val="FF0000"/>
                </a:solidFill>
              </a:rPr>
              <a:t>further strengthen their interface and cooperation.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8EC3-713E-455B-B55B-22A188076DA2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smtClean="0"/>
              <a:t>Conclusions </a:t>
            </a:r>
            <a:r>
              <a:rPr lang="en-GB" sz="1800" smtClean="0"/>
              <a:t>(Cont’d)</a:t>
            </a:r>
            <a:endParaRPr lang="en-GB" sz="2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0" y="1052513"/>
            <a:ext cx="91440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/>
              <a:t>Efforts to </a:t>
            </a:r>
            <a:r>
              <a:rPr lang="en-US" b="1" dirty="0"/>
              <a:t>ensure harmonization of </a:t>
            </a:r>
            <a:r>
              <a:rPr lang="en-US" b="1" dirty="0" smtClean="0"/>
              <a:t>requirements and recommendations in transport safety and security should continue:</a:t>
            </a:r>
            <a:endParaRPr lang="en-US" b="1" dirty="0"/>
          </a:p>
          <a:p>
            <a:pPr lvl="1">
              <a:defRPr/>
            </a:pPr>
            <a:r>
              <a:rPr lang="en-US" dirty="0" smtClean="0">
                <a:cs typeface="+mn-cs"/>
              </a:rPr>
              <a:t>Among the Modes of Transport;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Among the different Classes of Hazards;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Between Safety and Security; and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Between Nuclear Material and Other Radioactive Material.</a:t>
            </a:r>
            <a:endParaRPr lang="en-US" dirty="0">
              <a:cs typeface="+mn-cs"/>
            </a:endParaRPr>
          </a:p>
          <a:p>
            <a:pPr lvl="1">
              <a:defRPr/>
            </a:pPr>
            <a:endParaRPr lang="en-US" sz="2000" dirty="0" smtClean="0">
              <a:cs typeface="+mn-cs"/>
            </a:endParaRPr>
          </a:p>
          <a:p>
            <a:pPr lvl="1">
              <a:defRPr/>
            </a:pPr>
            <a:endParaRPr lang="en-US" sz="20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ED042-8778-4DD5-90C9-04E296B56179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Thank you - Q&amp;A</a:t>
            </a:r>
            <a:endParaRPr lang="en-GB" smtClean="0"/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2032000" y="1822450"/>
          <a:ext cx="50800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Image" r:id="rId4" imgW="5079365" imgH="3212698" progId="Photoshop.Image.6">
                  <p:embed/>
                </p:oleObj>
              </mc:Choice>
              <mc:Fallback>
                <p:oleObj name="Image" r:id="rId4" imgW="5079365" imgH="321269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822450"/>
                        <a:ext cx="50800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FA4B-FE30-4BEE-9D5F-1364F3F1BEE6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3: Modal transport of all Classes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Postal Transport</a:t>
            </a:r>
            <a:endParaRPr lang="en-GB" sz="2400" dirty="0" smtClean="0"/>
          </a:p>
          <a:p>
            <a:pPr marL="0" indent="0">
              <a:buFontTx/>
              <a:buNone/>
              <a:defRPr/>
            </a:pPr>
            <a:r>
              <a:rPr lang="en-GB" sz="2000" b="1" dirty="0" smtClean="0"/>
              <a:t>Universal Postal Union Convention</a:t>
            </a:r>
          </a:p>
          <a:p>
            <a:pPr lvl="1">
              <a:defRPr/>
            </a:pPr>
            <a:r>
              <a:rPr lang="en-GB" sz="2400" dirty="0" smtClean="0"/>
              <a:t>Universal </a:t>
            </a:r>
            <a:r>
              <a:rPr lang="en-GB" sz="2400" dirty="0"/>
              <a:t>Postal Convention </a:t>
            </a:r>
            <a:r>
              <a:rPr lang="en-GB" sz="2400" dirty="0" smtClean="0"/>
              <a:t>signed </a:t>
            </a:r>
            <a:r>
              <a:rPr lang="en-GB" sz="2400" dirty="0"/>
              <a:t>in Vienna on 10 July 1964. 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smtClean="0"/>
              <a:t>The </a:t>
            </a:r>
            <a:r>
              <a:rPr lang="en-GB" sz="2400" dirty="0"/>
              <a:t>Universal Postal Union (UPU</a:t>
            </a:r>
            <a:r>
              <a:rPr lang="en-GB" sz="2400" dirty="0" smtClean="0"/>
              <a:t>) regulates </a:t>
            </a:r>
            <a:r>
              <a:rPr lang="en-GB" sz="2400" dirty="0"/>
              <a:t>the international postal services of its 192 member States </a:t>
            </a:r>
            <a:endParaRPr lang="en-GB" sz="2400" dirty="0" smtClean="0"/>
          </a:p>
          <a:p>
            <a:pPr lvl="1">
              <a:defRPr/>
            </a:pPr>
            <a:r>
              <a:rPr lang="en-GB" sz="2400" dirty="0"/>
              <a:t>The Convention requires that the activity of the radioactive contents does not exceed 1/10 of the activity limits prescribed for excepted packages, as defined by and in compliance with IAEA Transport Safety Regulations (TS-R-1, edition 2009</a:t>
            </a:r>
            <a:r>
              <a:rPr lang="en-GB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4EBFD-867F-48FE-A49F-6C52979F7A38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762000"/>
          </a:xfrm>
        </p:spPr>
        <p:txBody>
          <a:bodyPr/>
          <a:lstStyle/>
          <a:p>
            <a:pPr algn="ctr"/>
            <a:r>
              <a:rPr lang="en-GB" smtClean="0"/>
              <a:t>Background </a:t>
            </a:r>
            <a:r>
              <a:rPr lang="en-GB" sz="1600" smtClean="0"/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184775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Transport: very complex issue requiring harmonization</a:t>
            </a:r>
          </a:p>
          <a:p>
            <a:pPr lvl="1">
              <a:defRPr/>
            </a:pPr>
            <a:r>
              <a:rPr lang="en-GB" sz="2000" b="1" dirty="0" smtClean="0"/>
              <a:t>Nuclear </a:t>
            </a:r>
            <a:r>
              <a:rPr lang="en-GB" sz="2000" b="1" dirty="0"/>
              <a:t>security of </a:t>
            </a:r>
            <a:r>
              <a:rPr lang="en-GB" sz="2000" b="1" dirty="0" smtClean="0"/>
              <a:t>transport </a:t>
            </a:r>
            <a:r>
              <a:rPr lang="en-GB" sz="2000" b="1" dirty="0"/>
              <a:t>of nuclear material to prevent the unauthorized removal of such material and </a:t>
            </a:r>
            <a:r>
              <a:rPr lang="en-GB" sz="2000" b="1" dirty="0" smtClean="0"/>
              <a:t>to </a:t>
            </a:r>
            <a:r>
              <a:rPr lang="en-GB" sz="2000" b="1" dirty="0"/>
              <a:t>prevent theft and sabotage leading to potential unacceptable radiological consequences </a:t>
            </a:r>
            <a:endParaRPr lang="en-GB" sz="2000" b="1" dirty="0" smtClean="0"/>
          </a:p>
          <a:p>
            <a:pPr lvl="1">
              <a:defRPr/>
            </a:pPr>
            <a:endParaRPr lang="en-GB" sz="2000" b="1" dirty="0" smtClean="0"/>
          </a:p>
          <a:p>
            <a:pPr lvl="1">
              <a:defRPr/>
            </a:pPr>
            <a:r>
              <a:rPr lang="en-US" sz="2000" b="1" dirty="0" smtClean="0"/>
              <a:t>Specific Transport regulations for safety and for security issues, for nuclear and for other radioactive material, for each mode of transport</a:t>
            </a:r>
          </a:p>
          <a:p>
            <a:pPr lvl="1">
              <a:defRPr/>
            </a:pPr>
            <a:endParaRPr lang="en-US" sz="2000" b="1" dirty="0"/>
          </a:p>
          <a:p>
            <a:pPr lvl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How has the international community organized itself to face this complexity and the challenge of harmonization?</a:t>
            </a:r>
          </a:p>
          <a:p>
            <a:pPr lvl="1"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2488" y="6375400"/>
            <a:ext cx="509587" cy="293688"/>
          </a:xfrm>
        </p:spPr>
        <p:txBody>
          <a:bodyPr/>
          <a:lstStyle/>
          <a:p>
            <a:pPr>
              <a:defRPr/>
            </a:pPr>
            <a:fld id="{0BB376FD-996F-4845-A00F-24FB8C508973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15888"/>
            <a:ext cx="8534400" cy="762000"/>
          </a:xfrm>
        </p:spPr>
        <p:txBody>
          <a:bodyPr/>
          <a:lstStyle/>
          <a:p>
            <a:pPr algn="ctr"/>
            <a:r>
              <a:rPr lang="en-GB" smtClean="0"/>
              <a:t>General Scheme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3676650"/>
            <a:ext cx="8785225" cy="36513"/>
          </a:xfrm>
          <a:prstGeom prst="line">
            <a:avLst/>
          </a:prstGeom>
          <a:ln w="60325" cmpd="tri">
            <a:solidFill>
              <a:schemeClr val="tx2"/>
            </a:solidFill>
            <a:prstDash val="dash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950" y="1752600"/>
            <a:ext cx="11160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Safety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issues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3" y="4508500"/>
            <a:ext cx="1368426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Security</a:t>
            </a:r>
            <a:br>
              <a:rPr lang="en-US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issues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368425" y="1844675"/>
            <a:ext cx="1908175" cy="2203450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Radioactive Material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Transport </a:t>
            </a:r>
            <a:r>
              <a:rPr lang="en-US" sz="1500" dirty="0">
                <a:solidFill>
                  <a:srgbClr val="002060"/>
                </a:solidFill>
              </a:rPr>
              <a:t>Requirements</a:t>
            </a:r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7116763" y="2133600"/>
            <a:ext cx="1703387" cy="22018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National DG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Transport Provisions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3276600" y="2451100"/>
            <a:ext cx="1898650" cy="2201863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Dangerous Goods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Transport</a:t>
            </a:r>
          </a:p>
          <a:p>
            <a:pPr algn="ctr">
              <a:defRPr/>
            </a:pPr>
            <a:r>
              <a:rPr lang="en-US" sz="1500" dirty="0">
                <a:solidFill>
                  <a:srgbClr val="002060"/>
                </a:solidFill>
              </a:rPr>
              <a:t>Requirements</a:t>
            </a:r>
            <a:endParaRPr lang="en-GB" sz="15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179388" y="3879850"/>
            <a:ext cx="914400" cy="6127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RAM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107950" y="5426075"/>
            <a:ext cx="914400" cy="6127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NM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7200" y="1084263"/>
            <a:ext cx="1260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Level 1</a:t>
            </a:r>
            <a:b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(Global)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6163" y="1084263"/>
            <a:ext cx="1225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Level 2</a:t>
            </a:r>
            <a:b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(Global)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363" y="1084263"/>
            <a:ext cx="2538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Level 3</a:t>
            </a:r>
            <a:b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(Global / Regional)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850" y="1084263"/>
            <a:ext cx="1476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Level 4</a:t>
            </a:r>
            <a:b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(National)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3" name="Vertical Scroll 22"/>
          <p:cNvSpPr/>
          <p:nvPr/>
        </p:nvSpPr>
        <p:spPr>
          <a:xfrm>
            <a:off x="5175250" y="1903413"/>
            <a:ext cx="1844675" cy="2203450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Modal Transport Provisions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6" name="Vertical Scroll 25"/>
          <p:cNvSpPr/>
          <p:nvPr/>
        </p:nvSpPr>
        <p:spPr>
          <a:xfrm>
            <a:off x="5219700" y="2263775"/>
            <a:ext cx="1844675" cy="2203450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Modal Transport Provisions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7" name="Vertical Scroll 26"/>
          <p:cNvSpPr/>
          <p:nvPr/>
        </p:nvSpPr>
        <p:spPr>
          <a:xfrm>
            <a:off x="5268913" y="2624138"/>
            <a:ext cx="1844675" cy="2201862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Modal Transport Provisions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8" name="Vertical Scroll 27"/>
          <p:cNvSpPr/>
          <p:nvPr/>
        </p:nvSpPr>
        <p:spPr>
          <a:xfrm>
            <a:off x="5319713" y="3027363"/>
            <a:ext cx="1844675" cy="2201862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Modal DG Transport Provisions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9" name="Vertical Scroll 28"/>
          <p:cNvSpPr/>
          <p:nvPr/>
        </p:nvSpPr>
        <p:spPr>
          <a:xfrm>
            <a:off x="1079500" y="4322763"/>
            <a:ext cx="1908175" cy="2201862"/>
          </a:xfrm>
          <a:prstGeom prst="verticalScroll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Nuclear Material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Transport </a:t>
            </a:r>
            <a:r>
              <a:rPr lang="en-US" sz="1800" dirty="0" err="1">
                <a:solidFill>
                  <a:srgbClr val="002060"/>
                </a:solidFill>
              </a:rPr>
              <a:t>Recommen-dations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30" name="Vertical Scroll 29"/>
          <p:cNvSpPr/>
          <p:nvPr/>
        </p:nvSpPr>
        <p:spPr>
          <a:xfrm>
            <a:off x="7019925" y="4508500"/>
            <a:ext cx="1703388" cy="2203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National NM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Transport Provisions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71775" y="5516563"/>
            <a:ext cx="4537075" cy="576262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Convention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>
            <a:off x="6875463" y="3644900"/>
            <a:ext cx="512762" cy="576263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12" grpId="0" animBg="1"/>
      <p:bldP spid="13" grpId="0" animBg="1"/>
      <p:bldP spid="9" grpId="0" animBg="1"/>
      <p:bldP spid="15" grpId="0" animBg="1"/>
      <p:bldP spid="16" grpId="0"/>
      <p:bldP spid="17" grpId="0"/>
      <p:bldP spid="18" grpId="0"/>
      <p:bldP spid="19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8A0ED-1B7A-4E09-876C-902D7F8D794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Level 1: Class 7 transport – Safety issues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903605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Legitimacy of the IAEA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IAEA Statute (III.A.6:</a:t>
            </a:r>
            <a:r>
              <a:rPr lang="en-GB" sz="2000" smtClean="0"/>
              <a:t>establish or adopt safety standards)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Entrusted by ECOSOC</a:t>
            </a:r>
            <a:endParaRPr lang="en-GB" sz="2000" smtClean="0"/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TS-R-1 </a:t>
            </a:r>
            <a:r>
              <a:rPr lang="en-US" sz="2000" b="1" i="1" smtClean="0">
                <a:solidFill>
                  <a:srgbClr val="FF0000"/>
                </a:solidFill>
              </a:rPr>
              <a:t>“IAEA Regulations for the Safe Transport of Radioactive Material” </a:t>
            </a:r>
            <a:endParaRPr lang="en-US" sz="2400" b="1" smtClean="0"/>
          </a:p>
          <a:p>
            <a:pPr lvl="1"/>
            <a:r>
              <a:rPr lang="en-US" sz="2000" smtClean="0"/>
              <a:t>Elaborated by IAEA and MSs and approved by BoG</a:t>
            </a:r>
            <a:endParaRPr lang="en-GB" sz="2000" smtClean="0"/>
          </a:p>
          <a:p>
            <a:pPr lvl="1"/>
            <a:r>
              <a:rPr lang="en-US" sz="2000" smtClean="0"/>
              <a:t>Incorporated in UN Model Regulations (completely since 1999)</a:t>
            </a:r>
            <a:endParaRPr lang="en-GB" sz="2000" smtClean="0"/>
          </a:p>
          <a:p>
            <a:pPr lvl="1"/>
            <a:r>
              <a:rPr lang="en-GB" sz="2000" smtClean="0"/>
              <a:t>6 guides (TS-G-1.X) complete TS-R-1 (2005 &amp; 2009 edition)</a:t>
            </a:r>
          </a:p>
          <a:p>
            <a:r>
              <a:rPr lang="en-US" sz="2400" b="1" smtClean="0"/>
              <a:t>Transport principles</a:t>
            </a:r>
            <a:endParaRPr lang="en-GB" sz="2400" b="1" smtClean="0"/>
          </a:p>
          <a:p>
            <a:pPr lvl="1"/>
            <a:r>
              <a:rPr lang="en-US" sz="2000" smtClean="0"/>
              <a:t>Prevent accidents to persons or property and damage to the environment</a:t>
            </a:r>
            <a:endParaRPr lang="en-GB" sz="2000" smtClean="0"/>
          </a:p>
          <a:p>
            <a:pPr lvl="1"/>
            <a:r>
              <a:rPr lang="en-US" sz="2000" smtClean="0"/>
              <a:t>Make transport feasible by reducing risks to a minimum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AB2D-FC23-4C38-90F7-52973CE9D4AB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1: Class 7 transport – Security issues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/>
              <a:t>Legitimacy </a:t>
            </a:r>
            <a:r>
              <a:rPr lang="en-US" sz="2400" b="1" dirty="0" smtClean="0"/>
              <a:t>and Role of the IAEA </a:t>
            </a:r>
          </a:p>
          <a:p>
            <a:pPr lvl="1">
              <a:defRPr/>
            </a:pPr>
            <a:r>
              <a:rPr lang="en-US" sz="2000" dirty="0" smtClean="0"/>
              <a:t>IAEA </a:t>
            </a:r>
            <a:r>
              <a:rPr lang="en-US" sz="2000" dirty="0"/>
              <a:t>Statute (</a:t>
            </a:r>
            <a:r>
              <a:rPr lang="en-GB" sz="2000" dirty="0"/>
              <a:t>Articles II, III.A.6 and XII), </a:t>
            </a:r>
          </a:p>
          <a:p>
            <a:pPr lvl="1">
              <a:defRPr/>
            </a:pPr>
            <a:r>
              <a:rPr lang="en-GB" sz="2000" dirty="0" err="1"/>
              <a:t>BoG</a:t>
            </a:r>
            <a:r>
              <a:rPr lang="en-GB" sz="2000" dirty="0"/>
              <a:t> and GC resolutions (Nuclear Security Plans), </a:t>
            </a:r>
            <a:endParaRPr lang="en-GB" sz="2000" dirty="0" smtClean="0"/>
          </a:p>
          <a:p>
            <a:pPr lvl="1">
              <a:defRPr/>
            </a:pPr>
            <a:r>
              <a:rPr lang="en-GB" sz="2000" dirty="0" smtClean="0"/>
              <a:t>Security </a:t>
            </a:r>
            <a:r>
              <a:rPr lang="en-GB" sz="2000" dirty="0"/>
              <a:t>Council resolutions 1373 (2001) and 1540 (2004</a:t>
            </a:r>
            <a:r>
              <a:rPr lang="en-GB" sz="2000" dirty="0" smtClean="0"/>
              <a:t>)</a:t>
            </a:r>
          </a:p>
          <a:p>
            <a:pPr lvl="1">
              <a:defRPr/>
            </a:pPr>
            <a:endParaRPr lang="en-GB" sz="2000" dirty="0" smtClean="0"/>
          </a:p>
          <a:p>
            <a:pPr lvl="1">
              <a:buFont typeface="Wingdings" pitchFamily="2" charset="2"/>
              <a:buChar char="à"/>
              <a:defRPr/>
            </a:pPr>
            <a:r>
              <a:rPr lang="en-GB" sz="2000" dirty="0" smtClean="0"/>
              <a:t>Facilitate </a:t>
            </a:r>
            <a:r>
              <a:rPr lang="en-GB" sz="2000" dirty="0"/>
              <a:t>adherence to and implementation of the legal </a:t>
            </a:r>
            <a:r>
              <a:rPr lang="en-GB" sz="2000" dirty="0" smtClean="0"/>
              <a:t>framework</a:t>
            </a:r>
          </a:p>
          <a:p>
            <a:pPr>
              <a:defRPr/>
            </a:pPr>
            <a:r>
              <a:rPr lang="en-US" sz="2400" b="1" dirty="0" smtClean="0"/>
              <a:t>Transport of Nuclear Material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GB" sz="2000" b="1" dirty="0"/>
              <a:t>Convention on the Physical Protection of Nuclear Material </a:t>
            </a:r>
            <a:r>
              <a:rPr lang="en-GB" sz="2000" b="1" dirty="0" smtClean="0"/>
              <a:t>(1980)</a:t>
            </a:r>
          </a:p>
          <a:p>
            <a:pPr lvl="1">
              <a:defRPr/>
            </a:pPr>
            <a:r>
              <a:rPr lang="en-US" sz="2000" b="1" dirty="0" smtClean="0"/>
              <a:t>Binding </a:t>
            </a:r>
            <a:r>
              <a:rPr lang="en-US" sz="2000" b="1" dirty="0"/>
              <a:t>instrument </a:t>
            </a:r>
            <a:r>
              <a:rPr lang="en-US" sz="2000" dirty="0" smtClean="0"/>
              <a:t>(</a:t>
            </a:r>
            <a:r>
              <a:rPr lang="en-GB" sz="2000" dirty="0" smtClean="0"/>
              <a:t>1987) for international transport</a:t>
            </a:r>
            <a:endParaRPr lang="en-GB" sz="2000" dirty="0"/>
          </a:p>
          <a:p>
            <a:pPr lvl="1">
              <a:defRPr/>
            </a:pPr>
            <a:r>
              <a:rPr lang="en-GB" sz="2000" dirty="0"/>
              <a:t>Scope: physical protection of </a:t>
            </a:r>
            <a:r>
              <a:rPr lang="en-GB" sz="2000" dirty="0" smtClean="0"/>
              <a:t>NM used </a:t>
            </a:r>
            <a:r>
              <a:rPr lang="en-GB" sz="2000" dirty="0"/>
              <a:t>for peaceful purposes</a:t>
            </a:r>
          </a:p>
          <a:p>
            <a:pPr lvl="1">
              <a:defRPr/>
            </a:pPr>
            <a:r>
              <a:rPr lang="en-US" sz="2000" dirty="0" smtClean="0"/>
              <a:t>Considering </a:t>
            </a:r>
            <a:r>
              <a:rPr lang="en-US" sz="2000" b="1" dirty="0" smtClean="0"/>
              <a:t>Theft </a:t>
            </a:r>
            <a:r>
              <a:rPr lang="en-US" sz="2000" dirty="0" smtClean="0"/>
              <a:t>and </a:t>
            </a:r>
            <a:r>
              <a:rPr lang="en-US" sz="2000" b="1" dirty="0" smtClean="0"/>
              <a:t>Unauthorized Removal </a:t>
            </a:r>
            <a:r>
              <a:rPr lang="en-US" sz="2000" dirty="0" smtClean="0"/>
              <a:t>for building IND</a:t>
            </a:r>
          </a:p>
          <a:p>
            <a:pPr lvl="1">
              <a:defRPr/>
            </a:pPr>
            <a:r>
              <a:rPr lang="en-GB" sz="2000" dirty="0" smtClean="0"/>
              <a:t>Deal with criminalization of certain offences and international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99B1D-1437-47B2-932B-9B73E730F4B2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762000"/>
          </a:xfrm>
        </p:spPr>
        <p:txBody>
          <a:bodyPr/>
          <a:lstStyle/>
          <a:p>
            <a:r>
              <a:rPr lang="en-US" sz="2800" smtClean="0"/>
              <a:t>Level 1: Class 7 transport – Security issues </a:t>
            </a:r>
            <a:r>
              <a:rPr lang="en-US" sz="1400" smtClean="0"/>
              <a:t>(cont’d)</a:t>
            </a:r>
            <a:endParaRPr lang="en-GB" sz="14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96975"/>
            <a:ext cx="8593137" cy="4895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Transport of Nuclear Material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US" sz="2000" b="1" dirty="0"/>
              <a:t>2005 Amendment to </a:t>
            </a:r>
            <a:r>
              <a:rPr lang="en-US" sz="2000" b="1" dirty="0" smtClean="0"/>
              <a:t>CPPNM</a:t>
            </a:r>
            <a:endParaRPr lang="en-GB" sz="2000" b="1" dirty="0" smtClean="0"/>
          </a:p>
          <a:p>
            <a:pPr lvl="1">
              <a:defRPr/>
            </a:pPr>
            <a:r>
              <a:rPr lang="en-US" sz="2000" dirty="0" smtClean="0"/>
              <a:t>Extension </a:t>
            </a:r>
            <a:r>
              <a:rPr lang="en-US" sz="2000" dirty="0"/>
              <a:t>to nuclear facilities </a:t>
            </a:r>
            <a:r>
              <a:rPr lang="en-US" sz="2000" dirty="0" smtClean="0"/>
              <a:t>and to </a:t>
            </a:r>
            <a:r>
              <a:rPr lang="en-US" sz="2000" b="1" dirty="0"/>
              <a:t>domestic transport</a:t>
            </a:r>
            <a:endParaRPr lang="en-GB" sz="2000" b="1" dirty="0"/>
          </a:p>
          <a:p>
            <a:pPr lvl="1">
              <a:defRPr/>
            </a:pPr>
            <a:r>
              <a:rPr lang="en-GB" sz="2000" dirty="0"/>
              <a:t>Expanded cooperation between and among States </a:t>
            </a:r>
            <a:endParaRPr lang="en-GB" sz="2000" dirty="0" smtClean="0"/>
          </a:p>
          <a:p>
            <a:pPr lvl="2">
              <a:defRPr/>
            </a:pPr>
            <a:r>
              <a:rPr lang="en-GB" sz="1600" dirty="0" smtClean="0"/>
              <a:t>rapid </a:t>
            </a:r>
            <a:r>
              <a:rPr lang="en-GB" sz="1600" dirty="0"/>
              <a:t>measures to </a:t>
            </a:r>
            <a:r>
              <a:rPr lang="en-GB" sz="1600" b="1" dirty="0"/>
              <a:t>locate and recover </a:t>
            </a:r>
            <a:r>
              <a:rPr lang="en-GB" sz="1600" dirty="0"/>
              <a:t>stolen or smuggled nuclear material</a:t>
            </a:r>
            <a:r>
              <a:rPr lang="en-GB" sz="1600" dirty="0" smtClean="0"/>
              <a:t>,</a:t>
            </a:r>
          </a:p>
          <a:p>
            <a:pPr lvl="2">
              <a:defRPr/>
            </a:pPr>
            <a:r>
              <a:rPr lang="en-GB" sz="1600" b="1" dirty="0" smtClean="0"/>
              <a:t>mitigate </a:t>
            </a:r>
            <a:r>
              <a:rPr lang="en-GB" sz="1600" b="1" dirty="0"/>
              <a:t>any radiological consequences </a:t>
            </a:r>
            <a:r>
              <a:rPr lang="en-GB" sz="1600" dirty="0"/>
              <a:t>of sabotage and </a:t>
            </a:r>
            <a:endParaRPr lang="en-GB" sz="1600" dirty="0" smtClean="0"/>
          </a:p>
          <a:p>
            <a:pPr lvl="2">
              <a:defRPr/>
            </a:pPr>
            <a:r>
              <a:rPr lang="en-GB" sz="1600" dirty="0" smtClean="0"/>
              <a:t>prevent </a:t>
            </a:r>
            <a:r>
              <a:rPr lang="en-GB" sz="1600" dirty="0"/>
              <a:t>and combat related </a:t>
            </a:r>
            <a:r>
              <a:rPr lang="en-GB" sz="1600" dirty="0" smtClean="0"/>
              <a:t>offences</a:t>
            </a:r>
            <a:endParaRPr lang="en-GB" sz="1600" dirty="0"/>
          </a:p>
          <a:p>
            <a:pPr lvl="1">
              <a:defRPr/>
            </a:pPr>
            <a:r>
              <a:rPr lang="en-GB" sz="2000" dirty="0"/>
              <a:t>Considering </a:t>
            </a:r>
            <a:r>
              <a:rPr lang="en-GB" sz="2000" b="1" dirty="0"/>
              <a:t>sabotage and radiological </a:t>
            </a:r>
            <a:r>
              <a:rPr lang="en-GB" sz="2000" b="1" dirty="0" smtClean="0"/>
              <a:t>consequences</a:t>
            </a:r>
            <a:endParaRPr lang="en-GB" sz="2000" dirty="0"/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NSS-13</a:t>
            </a:r>
            <a:r>
              <a:rPr lang="en-US" sz="2400" b="1" dirty="0" smtClean="0"/>
              <a:t> (INFICIRC/225</a:t>
            </a:r>
            <a:r>
              <a:rPr lang="en-US" sz="2400" b="1" dirty="0"/>
              <a:t>, Rev.5 (</a:t>
            </a:r>
            <a:r>
              <a:rPr lang="en-US" sz="2400" b="1" dirty="0" smtClean="0"/>
              <a:t>2011))</a:t>
            </a:r>
          </a:p>
          <a:p>
            <a:pPr lvl="1">
              <a:defRPr/>
            </a:pPr>
            <a:r>
              <a:rPr lang="en-US" sz="2000" dirty="0" smtClean="0"/>
              <a:t>“Nuclear Security Recommendations on Physical Protection on Nuclear Material” -  For international and national </a:t>
            </a:r>
            <a:r>
              <a:rPr lang="en-US" sz="2000" dirty="0"/>
              <a:t>transport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To </a:t>
            </a:r>
            <a:r>
              <a:rPr lang="en-US" sz="2000" dirty="0"/>
              <a:t>achieve effective physical protection against the theft or unauthorized removal of nuclear material and against the sabotage by individuals or </a:t>
            </a:r>
            <a:r>
              <a:rPr lang="en-US" sz="2000" dirty="0" smtClean="0"/>
              <a:t>groups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D881E-40CB-4168-8579-D5D04476336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762000"/>
          </a:xfrm>
        </p:spPr>
        <p:txBody>
          <a:bodyPr/>
          <a:lstStyle/>
          <a:p>
            <a:r>
              <a:rPr lang="en-US" sz="2800" smtClean="0"/>
              <a:t>Level 1: Class 7 transport – Security issues </a:t>
            </a:r>
            <a:r>
              <a:rPr lang="en-US" sz="1600" smtClean="0"/>
              <a:t>(cont’d)</a:t>
            </a:r>
            <a:endParaRPr lang="en-GB" sz="16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40312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Transport of Other Radioactive Material</a:t>
            </a:r>
            <a:endParaRPr lang="en-GB" sz="2400" b="1" dirty="0"/>
          </a:p>
          <a:p>
            <a:pPr marL="0" indent="0"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NSS-14 </a:t>
            </a:r>
            <a:r>
              <a:rPr lang="en-GB" sz="2400" b="1" dirty="0"/>
              <a:t>(2011</a:t>
            </a:r>
            <a:r>
              <a:rPr lang="en-GB" sz="2400" b="1" dirty="0" smtClean="0"/>
              <a:t>)</a:t>
            </a:r>
          </a:p>
          <a:p>
            <a:pPr lvl="1">
              <a:defRPr/>
            </a:pPr>
            <a:r>
              <a:rPr lang="en-GB" sz="2400" dirty="0" smtClean="0"/>
              <a:t>“Nuclear Security Recommendations on Radioactive Material” </a:t>
            </a:r>
          </a:p>
          <a:p>
            <a:pPr lvl="1">
              <a:defRPr/>
            </a:pPr>
            <a:r>
              <a:rPr lang="en-GB" sz="2400" dirty="0" smtClean="0"/>
              <a:t>Complementary to NSS-13</a:t>
            </a:r>
          </a:p>
          <a:p>
            <a:pPr lvl="1">
              <a:defRPr/>
            </a:pPr>
            <a:r>
              <a:rPr lang="en-US" sz="2400" dirty="0" smtClean="0"/>
              <a:t>Related to Code of Conduct for Safety and Security of Radioactive Sources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smtClean="0"/>
              <a:t>Two </a:t>
            </a:r>
            <a:r>
              <a:rPr lang="en-GB" sz="2400" dirty="0"/>
              <a:t>related implementing </a:t>
            </a:r>
            <a:r>
              <a:rPr lang="en-GB" sz="2400" dirty="0" smtClean="0"/>
              <a:t>guides:</a:t>
            </a:r>
          </a:p>
          <a:p>
            <a:pPr lvl="2">
              <a:defRPr/>
            </a:pPr>
            <a:r>
              <a:rPr lang="en-GB" dirty="0" smtClean="0"/>
              <a:t>NSS-09 with definition of </a:t>
            </a:r>
            <a:r>
              <a:rPr lang="en-GB" b="1" dirty="0" smtClean="0"/>
              <a:t>security </a:t>
            </a:r>
            <a:r>
              <a:rPr lang="en-GB" b="1" dirty="0"/>
              <a:t>levels </a:t>
            </a:r>
            <a:r>
              <a:rPr lang="en-US" b="1" dirty="0"/>
              <a:t>(basic and enhanced) </a:t>
            </a:r>
            <a:r>
              <a:rPr lang="en-US" dirty="0"/>
              <a:t>and </a:t>
            </a:r>
            <a:r>
              <a:rPr lang="en-US" b="1" dirty="0"/>
              <a:t>high consequence radioactive material </a:t>
            </a:r>
            <a:r>
              <a:rPr lang="en-US" dirty="0"/>
              <a:t>(with dedicated security plans</a:t>
            </a:r>
            <a:r>
              <a:rPr lang="en-US" dirty="0" smtClean="0"/>
              <a:t>) and </a:t>
            </a:r>
          </a:p>
          <a:p>
            <a:pPr lvl="2">
              <a:defRPr/>
            </a:pPr>
            <a:r>
              <a:rPr lang="en-GB" dirty="0" smtClean="0"/>
              <a:t>NSS-11 </a:t>
            </a:r>
            <a:r>
              <a:rPr lang="en-GB" dirty="0"/>
              <a:t>(Radioactive </a:t>
            </a:r>
            <a:r>
              <a:rPr lang="en-GB" dirty="0" smtClean="0"/>
              <a:t>Sources</a:t>
            </a:r>
            <a:r>
              <a:rPr lang="en-GB" dirty="0"/>
              <a:t>, 2009</a:t>
            </a:r>
            <a:r>
              <a:rPr lang="en-GB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2E4BC-252B-444E-83B0-118283E24A0C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8425"/>
            <a:ext cx="8610600" cy="762000"/>
          </a:xfrm>
        </p:spPr>
        <p:txBody>
          <a:bodyPr/>
          <a:lstStyle/>
          <a:p>
            <a:r>
              <a:rPr lang="en-US" sz="3200" smtClean="0"/>
              <a:t>Level 1: 	    Class 7 transport </a:t>
            </a:r>
            <a:br>
              <a:rPr lang="en-US" sz="3200" smtClean="0"/>
            </a:br>
            <a:r>
              <a:rPr lang="en-US" sz="3200" smtClean="0"/>
              <a:t>		Safety/Security issues</a:t>
            </a:r>
            <a:endParaRPr lang="en-GB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40312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Three sets of Requirements/Recommendations: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sym typeface="Wingdings" pitchFamily="2" charset="2"/>
              </a:rPr>
              <a:t>Safety - TS-R-1;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sym typeface="Wingdings" pitchFamily="2" charset="2"/>
              </a:rPr>
              <a:t>Security of Nuclear Material (NSS-13); and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sym typeface="Wingdings" pitchFamily="2" charset="2"/>
              </a:rPr>
              <a:t>Security of other Radioactive Material (NSS-14)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457200" lvl="1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Challenges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: 	</a:t>
            </a:r>
            <a:endParaRPr lang="en-US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en-US" b="1" dirty="0">
                <a:sym typeface="Wingdings" pitchFamily="2" charset="2"/>
              </a:rPr>
              <a:t>Consistency between sets of Requirements and Recommendations</a:t>
            </a:r>
          </a:p>
          <a:p>
            <a:pPr lvl="1">
              <a:defRPr/>
            </a:pPr>
            <a:r>
              <a:rPr lang="en-US" b="1" dirty="0">
                <a:sym typeface="Wingdings" pitchFamily="2" charset="2"/>
              </a:rPr>
              <a:t>Harmonization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theme/theme1.xml><?xml version="1.0" encoding="utf-8"?>
<a:theme xmlns:a="http://schemas.openxmlformats.org/drawingml/2006/main" name="IAEA Light">
  <a:themeElements>
    <a:clrScheme name="">
      <a:dk1>
        <a:srgbClr val="000000"/>
      </a:dk1>
      <a:lt1>
        <a:srgbClr val="F9F0DF"/>
      </a:lt1>
      <a:dk2>
        <a:srgbClr val="003399"/>
      </a:dk2>
      <a:lt2>
        <a:srgbClr val="000000"/>
      </a:lt2>
      <a:accent1>
        <a:srgbClr val="99CCFF"/>
      </a:accent1>
      <a:accent2>
        <a:srgbClr val="8681B8"/>
      </a:accent2>
      <a:accent3>
        <a:srgbClr val="FBF6EC"/>
      </a:accent3>
      <a:accent4>
        <a:srgbClr val="000000"/>
      </a:accent4>
      <a:accent5>
        <a:srgbClr val="CAE2FF"/>
      </a:accent5>
      <a:accent6>
        <a:srgbClr val="7974A6"/>
      </a:accent6>
      <a:hlink>
        <a:srgbClr val="FCD3C1"/>
      </a:hlink>
      <a:folHlink>
        <a:srgbClr val="3366CC"/>
      </a:folHlink>
    </a:clrScheme>
    <a:fontScheme name="IAEA 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EA 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 Light</Template>
  <TotalTime>4975</TotalTime>
  <Words>1810</Words>
  <Application>Microsoft Office PowerPoint</Application>
  <PresentationFormat>On-screen Show (4:3)</PresentationFormat>
  <Paragraphs>299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IAEA Light</vt:lpstr>
      <vt:lpstr>Image</vt:lpstr>
      <vt:lpstr> International Conference on the Safe &amp; Secure Transport of Radioactive Materials Transport 17-21 October 2011, Vienna, Austria   Session 1A:  Where Are We Today?   Modal Structure: Rail, Road, Sea and Air </vt:lpstr>
      <vt:lpstr>Background</vt:lpstr>
      <vt:lpstr>Background (Cont’d)</vt:lpstr>
      <vt:lpstr>General Scheme</vt:lpstr>
      <vt:lpstr>Level 1: Class 7 transport – Safety issues</vt:lpstr>
      <vt:lpstr>Level 1: Class 7 transport – Security issues</vt:lpstr>
      <vt:lpstr>Level 1: Class 7 transport – Security issues (cont’d)</vt:lpstr>
      <vt:lpstr>Level 1: Class 7 transport – Security issues (cont’d)</vt:lpstr>
      <vt:lpstr>Level 1:      Class 7 transport    Safety/Security issues</vt:lpstr>
      <vt:lpstr>Level 2: All Classes transport</vt:lpstr>
      <vt:lpstr>Level 3: Modal transport of all Classes</vt:lpstr>
      <vt:lpstr>Level 3: Modal transport of all Classes (Cont’d)</vt:lpstr>
      <vt:lpstr>Level 3: Modal transport of all Classes (Cont’d)</vt:lpstr>
      <vt:lpstr>Level 3: Modal transport of all Classes</vt:lpstr>
      <vt:lpstr>Level 3: Modal transport of all Classes</vt:lpstr>
      <vt:lpstr>Level 3: Modal transport of all Classes</vt:lpstr>
      <vt:lpstr>Level 4: Implementation in National Law</vt:lpstr>
      <vt:lpstr>PowerPoint Presentation</vt:lpstr>
      <vt:lpstr>PowerPoint Presentation</vt:lpstr>
      <vt:lpstr>Transposition of Safety and Security in National Legislation and Regulations </vt:lpstr>
      <vt:lpstr>Conclusions</vt:lpstr>
      <vt:lpstr>Conclusions (Cont’d)</vt:lpstr>
      <vt:lpstr>Thank you - Q&amp;A</vt:lpstr>
      <vt:lpstr>Level 3: Modal transport of all Classes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3.1 The Transport Portfolio</dc:title>
  <dc:creator>STEWART, James Torrens</dc:creator>
  <cp:lastModifiedBy>FISCHER, Baan</cp:lastModifiedBy>
  <cp:revision>259</cp:revision>
  <cp:lastPrinted>2011-10-10T12:56:23Z</cp:lastPrinted>
  <dcterms:created xsi:type="dcterms:W3CDTF">2010-04-15T06:47:42Z</dcterms:created>
  <dcterms:modified xsi:type="dcterms:W3CDTF">2011-10-16T15:54:06Z</dcterms:modified>
</cp:coreProperties>
</file>