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4" r:id="rId2"/>
    <p:sldId id="271" r:id="rId3"/>
    <p:sldId id="278" r:id="rId4"/>
    <p:sldId id="286" r:id="rId5"/>
    <p:sldId id="277" r:id="rId6"/>
    <p:sldId id="270" r:id="rId7"/>
    <p:sldId id="262" r:id="rId8"/>
    <p:sldId id="257" r:id="rId9"/>
    <p:sldId id="272" r:id="rId10"/>
    <p:sldId id="291" r:id="rId11"/>
    <p:sldId id="258" r:id="rId12"/>
    <p:sldId id="287" r:id="rId13"/>
    <p:sldId id="279" r:id="rId14"/>
    <p:sldId id="280" r:id="rId15"/>
    <p:sldId id="288" r:id="rId16"/>
    <p:sldId id="289" r:id="rId17"/>
    <p:sldId id="281" r:id="rId18"/>
    <p:sldId id="282" r:id="rId19"/>
    <p:sldId id="283" r:id="rId20"/>
    <p:sldId id="284" r:id="rId21"/>
    <p:sldId id="285" r:id="rId22"/>
    <p:sldId id="290" r:id="rId23"/>
  </p:sldIdLst>
  <p:sldSz cx="9144000" cy="6858000" type="screen4x3"/>
  <p:notesSz cx="6858000" cy="9144000"/>
  <p:defaultTextStyle>
    <a:defPPr>
      <a:defRPr lang="en-GB"/>
    </a:defPPr>
    <a:lvl1pPr algn="l" rtl="0" fontAlgn="base">
      <a:spcBef>
        <a:spcPct val="0"/>
      </a:spcBef>
      <a:spcAft>
        <a:spcPct val="0"/>
      </a:spcAft>
      <a:defRPr sz="3200" kern="1200">
        <a:solidFill>
          <a:srgbClr val="FFFF00"/>
        </a:solidFill>
        <a:latin typeface="Arial" charset="0"/>
        <a:ea typeface="+mn-ea"/>
        <a:cs typeface="+mn-cs"/>
      </a:defRPr>
    </a:lvl1pPr>
    <a:lvl2pPr marL="457200" algn="l" rtl="0" fontAlgn="base">
      <a:spcBef>
        <a:spcPct val="0"/>
      </a:spcBef>
      <a:spcAft>
        <a:spcPct val="0"/>
      </a:spcAft>
      <a:defRPr sz="3200" kern="1200">
        <a:solidFill>
          <a:srgbClr val="FFFF00"/>
        </a:solidFill>
        <a:latin typeface="Arial" charset="0"/>
        <a:ea typeface="+mn-ea"/>
        <a:cs typeface="+mn-cs"/>
      </a:defRPr>
    </a:lvl2pPr>
    <a:lvl3pPr marL="914400" algn="l" rtl="0" fontAlgn="base">
      <a:spcBef>
        <a:spcPct val="0"/>
      </a:spcBef>
      <a:spcAft>
        <a:spcPct val="0"/>
      </a:spcAft>
      <a:defRPr sz="3200" kern="1200">
        <a:solidFill>
          <a:srgbClr val="FFFF00"/>
        </a:solidFill>
        <a:latin typeface="Arial" charset="0"/>
        <a:ea typeface="+mn-ea"/>
        <a:cs typeface="+mn-cs"/>
      </a:defRPr>
    </a:lvl3pPr>
    <a:lvl4pPr marL="1371600" algn="l" rtl="0" fontAlgn="base">
      <a:spcBef>
        <a:spcPct val="0"/>
      </a:spcBef>
      <a:spcAft>
        <a:spcPct val="0"/>
      </a:spcAft>
      <a:defRPr sz="3200" kern="1200">
        <a:solidFill>
          <a:srgbClr val="FFFF00"/>
        </a:solidFill>
        <a:latin typeface="Arial" charset="0"/>
        <a:ea typeface="+mn-ea"/>
        <a:cs typeface="+mn-cs"/>
      </a:defRPr>
    </a:lvl4pPr>
    <a:lvl5pPr marL="1828800" algn="l" rtl="0" fontAlgn="base">
      <a:spcBef>
        <a:spcPct val="0"/>
      </a:spcBef>
      <a:spcAft>
        <a:spcPct val="0"/>
      </a:spcAft>
      <a:defRPr sz="3200" kern="1200">
        <a:solidFill>
          <a:srgbClr val="FFFF00"/>
        </a:solidFill>
        <a:latin typeface="Arial" charset="0"/>
        <a:ea typeface="+mn-ea"/>
        <a:cs typeface="+mn-cs"/>
      </a:defRPr>
    </a:lvl5pPr>
    <a:lvl6pPr marL="2286000" algn="l" defTabSz="914400" rtl="0" eaLnBrk="1" latinLnBrk="0" hangingPunct="1">
      <a:defRPr sz="3200" kern="1200">
        <a:solidFill>
          <a:srgbClr val="FFFF00"/>
        </a:solidFill>
        <a:latin typeface="Arial" charset="0"/>
        <a:ea typeface="+mn-ea"/>
        <a:cs typeface="+mn-cs"/>
      </a:defRPr>
    </a:lvl6pPr>
    <a:lvl7pPr marL="2743200" algn="l" defTabSz="914400" rtl="0" eaLnBrk="1" latinLnBrk="0" hangingPunct="1">
      <a:defRPr sz="3200" kern="1200">
        <a:solidFill>
          <a:srgbClr val="FFFF00"/>
        </a:solidFill>
        <a:latin typeface="Arial" charset="0"/>
        <a:ea typeface="+mn-ea"/>
        <a:cs typeface="+mn-cs"/>
      </a:defRPr>
    </a:lvl7pPr>
    <a:lvl8pPr marL="3200400" algn="l" defTabSz="914400" rtl="0" eaLnBrk="1" latinLnBrk="0" hangingPunct="1">
      <a:defRPr sz="3200" kern="1200">
        <a:solidFill>
          <a:srgbClr val="FFFF00"/>
        </a:solidFill>
        <a:latin typeface="Arial" charset="0"/>
        <a:ea typeface="+mn-ea"/>
        <a:cs typeface="+mn-cs"/>
      </a:defRPr>
    </a:lvl8pPr>
    <a:lvl9pPr marL="3657600" algn="l" defTabSz="914400" rtl="0" eaLnBrk="1" latinLnBrk="0" hangingPunct="1">
      <a:defRPr sz="3200" kern="1200">
        <a:solidFill>
          <a:srgbClr val="FFFF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35171" autoAdjust="0"/>
  </p:normalViewPr>
  <p:slideViewPr>
    <p:cSldViewPr>
      <p:cViewPr>
        <p:scale>
          <a:sx n="100" d="100"/>
          <a:sy n="100" d="100"/>
        </p:scale>
        <p:origin x="-660"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GB"/>
          </a:p>
        </p:txBody>
      </p:sp>
      <p:sp>
        <p:nvSpPr>
          <p:cNvPr id="153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GB"/>
          </a:p>
        </p:txBody>
      </p:sp>
      <p:sp>
        <p:nvSpPr>
          <p:cNvPr id="153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GB"/>
          </a:p>
        </p:txBody>
      </p:sp>
      <p:sp>
        <p:nvSpPr>
          <p:cNvPr id="153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FBAE309F-95C4-430A-9422-C6BE798ACA5D}" type="slidenum">
              <a:rPr lang="en-GB"/>
              <a:pPr/>
              <a:t>‹#›</a:t>
            </a:fld>
            <a:endParaRPr lang="en-GB"/>
          </a:p>
        </p:txBody>
      </p:sp>
    </p:spTree>
    <p:extLst>
      <p:ext uri="{BB962C8B-B14F-4D97-AF65-F5344CB8AC3E}">
        <p14:creationId xmlns:p14="http://schemas.microsoft.com/office/powerpoint/2010/main" val="3856227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GB"/>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GB"/>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GB"/>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C622E9A4-E7F9-4CA1-BB34-5C21171D4167}" type="slidenum">
              <a:rPr lang="en-GB"/>
              <a:pPr/>
              <a:t>‹#›</a:t>
            </a:fld>
            <a:endParaRPr lang="en-GB"/>
          </a:p>
        </p:txBody>
      </p:sp>
    </p:spTree>
    <p:extLst>
      <p:ext uri="{BB962C8B-B14F-4D97-AF65-F5344CB8AC3E}">
        <p14:creationId xmlns:p14="http://schemas.microsoft.com/office/powerpoint/2010/main" val="3390224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9AF63D-E75F-4FA3-903E-4B66644A8CF0}" type="slidenum">
              <a:rPr lang="en-GB"/>
              <a:pPr/>
              <a:t>1</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3.3.	General chapters for a supply chain </a:t>
            </a:r>
            <a:r>
              <a:rPr lang="en-GB" dirty="0" err="1" smtClean="0"/>
              <a:t>approachfor</a:t>
            </a:r>
            <a:r>
              <a:rPr lang="en-GB" dirty="0" smtClean="0"/>
              <a:t> RAM</a:t>
            </a:r>
          </a:p>
          <a:p>
            <a:endParaRPr lang="en-GB" dirty="0" smtClean="0"/>
          </a:p>
          <a:p>
            <a:r>
              <a:rPr lang="en-GB" dirty="0" smtClean="0"/>
              <a:t>The core of a legislative framework for a supply chain approach already exists. It is proposed to divide the framework directive into several different chapters. Each of these would address one aspect of the life cycle of RAM. For example, the points to consider are:</a:t>
            </a:r>
          </a:p>
          <a:p>
            <a:endParaRPr lang="en-GB" dirty="0" smtClean="0"/>
          </a:p>
          <a:p>
            <a:r>
              <a:rPr lang="en-GB" dirty="0" smtClean="0"/>
              <a:t>•	Identification of material prior to dispatching from manufacturer (i.e. taking into account the provisions of sealed sources directive [3]); </a:t>
            </a:r>
          </a:p>
          <a:p>
            <a:r>
              <a:rPr lang="en-GB" dirty="0" smtClean="0"/>
              <a:t>•	Distribution to end users inside EU and outside EU (import export of sources, shipment directive [4],[5])</a:t>
            </a:r>
          </a:p>
          <a:p>
            <a:r>
              <a:rPr lang="en-GB" dirty="0" smtClean="0"/>
              <a:t>•	Traceability and tracking (telematics [14],[15],[16])</a:t>
            </a:r>
          </a:p>
          <a:p>
            <a:r>
              <a:rPr lang="en-GB" dirty="0" smtClean="0"/>
              <a:t>•	Transport safety and security (ADR/RID/ADN)</a:t>
            </a:r>
          </a:p>
          <a:p>
            <a:r>
              <a:rPr lang="en-GB" dirty="0" smtClean="0"/>
              <a:t>•	Storage at departure point from manufacturer, during transit and storage at end-users.</a:t>
            </a:r>
          </a:p>
          <a:p>
            <a:r>
              <a:rPr lang="en-GB" dirty="0" smtClean="0"/>
              <a:t>•	End of life disposal (directives on sources [3],waste management [6])</a:t>
            </a:r>
          </a:p>
          <a:p>
            <a:r>
              <a:rPr lang="en-GB" dirty="0" smtClean="0"/>
              <a:t>•	Financial implications. </a:t>
            </a:r>
          </a:p>
          <a:p>
            <a:endParaRPr lang="en-GB" dirty="0" smtClean="0"/>
          </a:p>
          <a:p>
            <a:r>
              <a:rPr lang="en-GB" dirty="0" smtClean="0"/>
              <a:t>Then these chapters could refer to existing specific legislations in the same way that the transport directive on land transport makes references to ADR/RID/ADN. New requirements do not need to be developed immediately. Future amendments could be made at a later stage if some inconsistencies come to light after a comprehensive review of all the related pieces of legislation or if new developments are needed to fill in the gaps. </a:t>
            </a:r>
            <a:r>
              <a:rPr lang="en-GB" smtClean="0"/>
              <a:t>This approach could bring more transparency to a rather complex web of legislations and recommendations and guidance</a:t>
            </a:r>
          </a:p>
          <a:p>
            <a:endParaRPr lang="en-GB"/>
          </a:p>
        </p:txBody>
      </p:sp>
      <p:sp>
        <p:nvSpPr>
          <p:cNvPr id="4" name="Slide Number Placeholder 3"/>
          <p:cNvSpPr>
            <a:spLocks noGrp="1"/>
          </p:cNvSpPr>
          <p:nvPr>
            <p:ph type="sldNum" sz="quarter" idx="10"/>
          </p:nvPr>
        </p:nvSpPr>
        <p:spPr/>
        <p:txBody>
          <a:bodyPr/>
          <a:lstStyle/>
          <a:p>
            <a:fld id="{C622E9A4-E7F9-4CA1-BB34-5C21171D4167}" type="slidenum">
              <a:rPr lang="en-GB" smtClean="0"/>
              <a:pPr/>
              <a:t>17</a:t>
            </a:fld>
            <a:endParaRPr lang="en-GB"/>
          </a:p>
        </p:txBody>
      </p:sp>
    </p:spTree>
    <p:extLst>
      <p:ext uri="{BB962C8B-B14F-4D97-AF65-F5344CB8AC3E}">
        <p14:creationId xmlns:p14="http://schemas.microsoft.com/office/powerpoint/2010/main" val="2391125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3.4.1.	Advantages</a:t>
            </a:r>
          </a:p>
          <a:p>
            <a:endParaRPr lang="en-GB" dirty="0" smtClean="0"/>
          </a:p>
          <a:p>
            <a:r>
              <a:rPr lang="en-GB" dirty="0" smtClean="0"/>
              <a:t>•	Standardisation offers regulators and operating companies alike a clear picture of what must be achieved to meet rules and requirements and gain operating licences.</a:t>
            </a:r>
          </a:p>
          <a:p>
            <a:r>
              <a:rPr lang="en-GB" dirty="0" smtClean="0"/>
              <a:t>•	A transparent graded hierarchy of licenced operators would offer a simplified and manageable solution to effective oversight.</a:t>
            </a:r>
          </a:p>
          <a:p>
            <a:r>
              <a:rPr lang="en-GB" dirty="0" smtClean="0"/>
              <a:t>•	This focuses the efforts of limited regulators and control mechanisms (that is relatively small inspectorates) and improves ability to respond where most needed, reducing the burden of idiosyncratic national legislations.</a:t>
            </a:r>
          </a:p>
          <a:p>
            <a:r>
              <a:rPr lang="en-GB" dirty="0" smtClean="0"/>
              <a:t>•	Secure operators will enjoy advantages with regards to fast track treatment and commercial benefits.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622E9A4-E7F9-4CA1-BB34-5C21171D4167}" type="slidenum">
              <a:rPr lang="en-GB" smtClean="0"/>
              <a:pPr/>
              <a:t>20</a:t>
            </a:fld>
            <a:endParaRPr lang="en-GB"/>
          </a:p>
        </p:txBody>
      </p:sp>
    </p:spTree>
    <p:extLst>
      <p:ext uri="{BB962C8B-B14F-4D97-AF65-F5344CB8AC3E}">
        <p14:creationId xmlns:p14="http://schemas.microsoft.com/office/powerpoint/2010/main" val="386953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3.4.2.	Drawbacks</a:t>
            </a:r>
          </a:p>
          <a:p>
            <a:endParaRPr lang="en-GB" dirty="0" smtClean="0"/>
          </a:p>
          <a:p>
            <a:r>
              <a:rPr lang="en-GB" dirty="0" smtClean="0"/>
              <a:t>•	The system currently in place is often idiosyncratic in both national and sectoral dimensions, which implies an overhaul would be necessary to achieve agreements on common standards.</a:t>
            </a:r>
          </a:p>
          <a:p>
            <a:r>
              <a:rPr lang="en-GB" dirty="0" smtClean="0"/>
              <a:t>•	Devolving risks control through licenced operators could lead to the targeted penetration of the supply chain by terrorists or criminals.</a:t>
            </a:r>
          </a:p>
          <a:p>
            <a:r>
              <a:rPr lang="en-GB" dirty="0" smtClean="0"/>
              <a:t>•	Too many hurdles and administrative burdens could lead to an increase in the number of denials or delays in the shipments of RAM. </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622E9A4-E7F9-4CA1-BB34-5C21171D4167}" type="slidenum">
              <a:rPr lang="en-GB" smtClean="0"/>
              <a:pPr/>
              <a:t>21</a:t>
            </a:fld>
            <a:endParaRPr lang="en-GB"/>
          </a:p>
        </p:txBody>
      </p:sp>
    </p:spTree>
    <p:extLst>
      <p:ext uri="{BB962C8B-B14F-4D97-AF65-F5344CB8AC3E}">
        <p14:creationId xmlns:p14="http://schemas.microsoft.com/office/powerpoint/2010/main" val="246222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AFA53-E913-46B7-8694-7620C4099C50}" type="slidenum">
              <a:rPr lang="en-GB"/>
              <a:pPr/>
              <a:t>2</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GB" sz="2000" dirty="0" smtClean="0"/>
              <a:t>The Framework provided by the UN Model Regulation for the Transport of Dangerous Goods is the core of the legislation on transport of radioactive material (and all classes of dangerous goods) in the EU. This has resulted in European agreements ADR, RID and ADN for international transport as well as a single directive for land transport within the EU. In addition the EU has adopted a range of directives and regulations dealing specifically with several aspects of safety of nuclear and radioactive material.</a:t>
            </a:r>
          </a:p>
          <a:p>
            <a:endParaRPr lang="en-GB" sz="2000" dirty="0" smtClean="0"/>
          </a:p>
          <a:p>
            <a:r>
              <a:rPr lang="en-GB" sz="2000" dirty="0" smtClean="0"/>
              <a:t>While the overall safety framework is now well developed and fairly stable, a security framework is evolving, based on the IAEA recommendations. In the EU, several initiatives such as the CBRN action plan and the review of the application of telematics for the transport of dangerous goods will most likely result in more developments coming on stream in the near future. This suggests that an integrated approach would be beneficial to avoid divergent developments and to keep track of new developments in an orderly fashion. </a:t>
            </a:r>
          </a:p>
          <a:p>
            <a:endParaRPr lang="en-GB" sz="1600"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integrated approach for a safe and secure supply chain for radioactive material is proposed. The framework for a supply chain can be built around the extensive corpus of legislation/recommendations and concepts that are already existing (such as the “Known Consignor” in the framework of the EU aviation security or the “Authorised Economic Operator”  in the EU Community Custom Code). This would allow for the need to maintain control of the numerous proposals that are taking place.  Advantages and drawbacks are outlined.</a:t>
            </a:r>
          </a:p>
          <a:p>
            <a:endParaRPr lang="en-GB" dirty="0" smtClean="0"/>
          </a:p>
          <a:p>
            <a:r>
              <a:rPr lang="en-GB" dirty="0" smtClean="0"/>
              <a:t>More generally, the development of an integrated safe and secure supply chain would bring clarity and transparency to the overall system of provisions for a safe and secure management of radioactive material.</a:t>
            </a:r>
          </a:p>
          <a:p>
            <a:endParaRPr lang="en-GB" dirty="0"/>
          </a:p>
        </p:txBody>
      </p:sp>
      <p:sp>
        <p:nvSpPr>
          <p:cNvPr id="4" name="Slide Number Placeholder 3"/>
          <p:cNvSpPr>
            <a:spLocks noGrp="1"/>
          </p:cNvSpPr>
          <p:nvPr>
            <p:ph type="sldNum" sz="quarter" idx="10"/>
          </p:nvPr>
        </p:nvSpPr>
        <p:spPr/>
        <p:txBody>
          <a:bodyPr/>
          <a:lstStyle/>
          <a:p>
            <a:fld id="{C622E9A4-E7F9-4CA1-BB34-5C21171D4167}" type="slidenum">
              <a:rPr lang="en-GB" smtClean="0"/>
              <a:pPr/>
              <a:t>3</a:t>
            </a:fld>
            <a:endParaRPr lang="en-GB"/>
          </a:p>
        </p:txBody>
      </p:sp>
    </p:spTree>
    <p:extLst>
      <p:ext uri="{BB962C8B-B14F-4D97-AF65-F5344CB8AC3E}">
        <p14:creationId xmlns:p14="http://schemas.microsoft.com/office/powerpoint/2010/main" val="34398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59BA6-0558-47F6-925D-715AE0588F99}" type="slidenum">
              <a:rPr lang="en-GB"/>
              <a:pPr/>
              <a:t>5</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GB" dirty="0" smtClean="0"/>
              <a:t>The UN Model Regulations for the Carriage of Dangerous Goods (the UN Orange Book), which incorporate the IAEA Regulations for the Safe Transport of </a:t>
            </a:r>
          </a:p>
          <a:p>
            <a:endParaRPr lang="en-GB" dirty="0" smtClean="0"/>
          </a:p>
          <a:p>
            <a:r>
              <a:rPr lang="en-GB" sz="1400" b="1" dirty="0" smtClean="0"/>
              <a:t>Radioactive Material TS-R-1</a:t>
            </a:r>
            <a:r>
              <a:rPr lang="en-GB" dirty="0" smtClean="0"/>
              <a:t>,  provide the framework for the legally binding international legislation for all modes of transport of radioactive material (and all classes of dangerous goods). The UN Orange Book is then the basis for the modal regulations (Figs 1 and 2):</a:t>
            </a:r>
          </a:p>
          <a:p>
            <a:endParaRPr lang="en-GB" dirty="0" smtClean="0"/>
          </a:p>
          <a:p>
            <a:r>
              <a:rPr lang="en-GB" dirty="0" smtClean="0"/>
              <a:t>•	The Technical Instructions of ICAO for air transport,</a:t>
            </a:r>
          </a:p>
          <a:p>
            <a:r>
              <a:rPr lang="en-GB" dirty="0" smtClean="0"/>
              <a:t>•	The IMDG code for maritime transport,  and </a:t>
            </a:r>
          </a:p>
          <a:p>
            <a:r>
              <a:rPr lang="en-GB" dirty="0" smtClean="0"/>
              <a:t>•	The European Agreements ADR, RID and ADN for international transport by road, rail and inland waterways respectively.</a:t>
            </a:r>
          </a:p>
          <a:p>
            <a:endParaRPr lang="en-GB" dirty="0" smtClean="0"/>
          </a:p>
          <a:p>
            <a:r>
              <a:rPr lang="en-GB" dirty="0" smtClean="0"/>
              <a:t>A single EU framework directive [1] for all land modes of transport also makes all the international requirements from ADR, RID, and ADN applicable to national transport within the EU. It is the only specific legislation for the safe land transport of radioactive material (RAM) within the EU, although other requirements for the transport of general freight are also applicable, for example registration of carriers using vehicles above 3.5 tonnes.</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05F7F-C252-4931-9690-68200C74C131}" type="slidenum">
              <a:rPr lang="en-GB"/>
              <a:pPr/>
              <a:t>6</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GB" dirty="0" smtClean="0"/>
              <a:t>1.2.	Additional EU legislation for the control of radioactive material (RAM) </a:t>
            </a:r>
          </a:p>
          <a:p>
            <a:endParaRPr lang="en-GB" dirty="0" smtClean="0"/>
          </a:p>
          <a:p>
            <a:r>
              <a:rPr lang="en-GB" dirty="0" smtClean="0"/>
              <a:t>In addition to the above framework directive, the EU has adopted a range of directives and regulations dealing specifically with the management and control of radioactive and nuclear material:</a:t>
            </a:r>
          </a:p>
          <a:p>
            <a:endParaRPr lang="en-GB" dirty="0" smtClean="0"/>
          </a:p>
          <a:p>
            <a:r>
              <a:rPr lang="en-GB" dirty="0" smtClean="0"/>
              <a:t>•	Directive laying down basic safety standards (BSS) for radioprotection [2] incorporating the international BSS from IAEA. This directive requires registration and/or authorisation for the use and transport of radioactive sources under certain conditions.  </a:t>
            </a:r>
          </a:p>
          <a:p>
            <a:r>
              <a:rPr lang="en-GB" dirty="0" smtClean="0"/>
              <a:t>•	Directive on the control of high-activity sealed sources [3] requires continual control over the life cycle of sealed sources above a certain level of activity: registration for holders of RAM, markings/identification and follow-up of sealed sources during their complete life cycle, including safe disposal at end of life. </a:t>
            </a:r>
          </a:p>
          <a:p>
            <a:r>
              <a:rPr lang="en-GB" dirty="0" smtClean="0"/>
              <a:t>•	Regulation laying down the procedure for shipments of radioactive substances between Member States [4].</a:t>
            </a:r>
          </a:p>
          <a:p>
            <a:r>
              <a:rPr lang="en-GB" dirty="0" smtClean="0"/>
              <a:t>•	Directive establishing the authorisation requirements for </a:t>
            </a:r>
            <a:r>
              <a:rPr lang="en-GB" dirty="0" err="1" smtClean="0"/>
              <a:t>transboundary</a:t>
            </a:r>
            <a:r>
              <a:rPr lang="en-GB" dirty="0" smtClean="0"/>
              <a:t> shipments of radioactive waste and spent fuel in and out of the EU [5].</a:t>
            </a:r>
          </a:p>
          <a:p>
            <a:r>
              <a:rPr lang="en-GB" dirty="0" smtClean="0"/>
              <a:t>•	Directive on radioactive waste management establishing a framework for the disposal of radioactive waste [6]. </a:t>
            </a:r>
          </a:p>
          <a:p>
            <a:r>
              <a:rPr lang="en-GB" dirty="0" smtClean="0"/>
              <a:t>•	European Council Resolution 2002/C119/05 calls on the Members States to set up detection equipment at critical locations for prevention of radioactive material entering the scrap metal cycle [7]. </a:t>
            </a:r>
            <a:r>
              <a:rPr lang="en-GB" smtClean="0"/>
              <a:t>This system is also useful for detecting illicit trafficking of radioactive material.</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A3881-37E5-4600-AC6A-9DCBCA41F2FE}" type="slidenum">
              <a:rPr lang="en-GB"/>
              <a:pPr/>
              <a:t>7</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F49B0-C213-4DC7-ADD9-80E91BBA4DD3}" type="slidenum">
              <a:rPr lang="en-GB"/>
              <a:pPr/>
              <a:t>8</a:t>
            </a:fld>
            <a:endParaRPr lang="en-GB"/>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0180B-826A-4CBC-AD8D-9498AE4F2FBA}" type="slidenum">
              <a:rPr lang="en-GB"/>
              <a:pPr/>
              <a:t>9</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GB" dirty="0" smtClean="0"/>
              <a:t>1.3.	EU initiatives to simplify legislation </a:t>
            </a:r>
          </a:p>
          <a:p>
            <a:endParaRPr lang="en-GB" dirty="0" smtClean="0"/>
          </a:p>
          <a:p>
            <a:r>
              <a:rPr lang="en-GB" dirty="0" smtClean="0"/>
              <a:t>Given the complexity of the various pieces of legislation applicable to transport as well as the general management of radioactive material, the Commission has carried out several reviews on how to simplify the existing legislation.</a:t>
            </a:r>
          </a:p>
          <a:p>
            <a:endParaRPr lang="en-GB" dirty="0" smtClean="0"/>
          </a:p>
          <a:p>
            <a:r>
              <a:rPr lang="en-GB" dirty="0" smtClean="0"/>
              <a:t>•	A codification study to assess the impact of the applicable Community regulatory framework on the duties and obligations of EU Member States and transport operators and to formulate recommendations for codification of the European regulatory framework to improve the conduct and management of radioactive material transport operations [8].</a:t>
            </a:r>
          </a:p>
          <a:p>
            <a:r>
              <a:rPr lang="en-GB" dirty="0" smtClean="0"/>
              <a:t>•	A study on a methodology for certification of packages [9] led to the development of a common European Technical Guide on Package Design Safety Reports and its subsequent voluntary adoption within the framework of the Association of European Competent Authorities (CAs). This is now used as a matter of routine and has proved to be of great benefit for applicants [10].</a:t>
            </a:r>
          </a:p>
          <a:p>
            <a:r>
              <a:rPr lang="en-GB" dirty="0" smtClean="0"/>
              <a:t>•	An impact assessment study reviewed possible options for harmonisation/simplification of the different pieces of legislation applicable to RAM [11].</a:t>
            </a:r>
          </a:p>
          <a:p>
            <a:endParaRPr lang="en-GB" dirty="0" smtClean="0"/>
          </a:p>
          <a:p>
            <a:r>
              <a:rPr lang="en-GB" dirty="0" smtClean="0"/>
              <a:t>In an effort to simplify the different requirements for registration of carriers of RAM in the member states of the EU and taking into account the conclusions of the above impact assessment, the European Commission has recently proposed a single registration for land carriers of RAM valid in all the EU member states [12]. Discussions will start soon in the European Council on the adoption of this proposal.</a:t>
            </a:r>
          </a:p>
          <a:p>
            <a:endParaRPr lang="en-GB" dirty="0" smtClean="0"/>
          </a:p>
          <a:p>
            <a:r>
              <a:rPr lang="en-GB" dirty="0" smtClean="0"/>
              <a:t>1.5.	Recent developments in the use of Telematics</a:t>
            </a:r>
          </a:p>
          <a:p>
            <a:endParaRPr lang="en-GB" dirty="0" smtClean="0"/>
          </a:p>
          <a:p>
            <a:r>
              <a:rPr lang="en-GB" dirty="0" smtClean="0"/>
              <a:t>Following a number of national and international projects on the use of telematics in the transport of dangerous goods (DGs), the Joint Meeting of ADR/RID/ADN set up a working group (WG) to carry out an exhaustive review of the benefits that the use of telematics could bring to safety and security for the transport of DGs including radioactive material. The WG has been active since 2008.</a:t>
            </a:r>
          </a:p>
          <a:p>
            <a:endParaRPr lang="en-GB" dirty="0" smtClean="0"/>
          </a:p>
          <a:p>
            <a:r>
              <a:rPr lang="en-GB" dirty="0" smtClean="0"/>
              <a:t>It has identified a list of safety requirements in ADR/RID/AND where the use of telematics would facilitate the implementation of safety legislation.  Several pilot projects were conducted in a number of Member States [14] (France, Germany, Italy, and Spain). The working group reviewed these pilot projects and concluded that the use of telematics is possible, beneficial and that new technologies and standards are available [15], [16]. </a:t>
            </a:r>
          </a:p>
          <a:p>
            <a:endParaRPr lang="en-GB" dirty="0" smtClean="0"/>
          </a:p>
          <a:p>
            <a:r>
              <a:rPr lang="en-GB" dirty="0" smtClean="0"/>
              <a:t>Expected advantages:</a:t>
            </a:r>
          </a:p>
          <a:p>
            <a:endParaRPr lang="en-GB" dirty="0" smtClean="0"/>
          </a:p>
          <a:p>
            <a:r>
              <a:rPr lang="en-GB" dirty="0" smtClean="0"/>
              <a:t>•	More efficient preparation, handling and carriage</a:t>
            </a:r>
          </a:p>
          <a:p>
            <a:r>
              <a:rPr lang="en-GB" dirty="0" smtClean="0"/>
              <a:t>•	Simplification of administrative checks</a:t>
            </a:r>
          </a:p>
          <a:p>
            <a:r>
              <a:rPr lang="en-GB" dirty="0" smtClean="0"/>
              <a:t>•	Reductions in number of incidents/accidents</a:t>
            </a:r>
          </a:p>
          <a:p>
            <a:r>
              <a:rPr lang="en-GB" dirty="0" smtClean="0"/>
              <a:t>•	Improvement in safety for emergency services </a:t>
            </a:r>
          </a:p>
          <a:p>
            <a:r>
              <a:rPr lang="en-GB" dirty="0" smtClean="0"/>
              <a:t>•	Reductions in theft and misuse, increased security.</a:t>
            </a:r>
          </a:p>
          <a:p>
            <a:endParaRPr lang="en-GB" dirty="0" smtClean="0"/>
          </a:p>
          <a:p>
            <a:r>
              <a:rPr lang="en-GB" dirty="0" smtClean="0"/>
              <a:t>There are several options for the use of telematics in the transport of DGs. According to their increasing level of complexity, these are:  </a:t>
            </a:r>
          </a:p>
          <a:p>
            <a:endParaRPr lang="en-GB" dirty="0" smtClean="0"/>
          </a:p>
          <a:p>
            <a:r>
              <a:rPr lang="en-GB" dirty="0" smtClean="0"/>
              <a:t>•	Availability or transmission of transport documents in electronic form. This is already foreseen by ADR/RID (Chap 5.4) and should pose neither a technical nor a legislative problem.</a:t>
            </a:r>
          </a:p>
          <a:p>
            <a:r>
              <a:rPr lang="en-GB" dirty="0" smtClean="0"/>
              <a:t>•	Approach and transit through tunnels: tunnel safety authorities would welcome information on the safety status of vehicles and on their content during the approach and transit through a tunnel. </a:t>
            </a:r>
          </a:p>
          <a:p>
            <a:r>
              <a:rPr lang="en-GB" dirty="0" smtClean="0"/>
              <a:t>•	Accident preventions or mitigation based on a vehicle being fitted with transmission devices able to indicate if it is involved in an accident and its location. This would provide for faster and more efficient emergency responses. </a:t>
            </a:r>
          </a:p>
          <a:p>
            <a:r>
              <a:rPr lang="en-GB" dirty="0" smtClean="0"/>
              <a:t>•	</a:t>
            </a:r>
            <a:r>
              <a:rPr lang="en-GB" dirty="0" err="1" smtClean="0"/>
              <a:t>Geofencing</a:t>
            </a:r>
            <a:r>
              <a:rPr lang="en-GB" dirty="0" smtClean="0"/>
              <a:t>, including restricting vehicles to nominated routes and/or preventing vehicles from using certain routes or from entering specific areas. Although technically feasible, there needs to be more evaluation of the cost-benefit analysis of this option.</a:t>
            </a:r>
          </a:p>
          <a:p>
            <a:r>
              <a:rPr lang="en-GB" dirty="0" smtClean="0"/>
              <a:t>•	Tracking and tracing of DGs packages and/or vehicles. This is a recommendation in chapter 1.10 of ADR for monitoring High Consequence Dangerous Goods (HCDG) if the system is already fitted and available.</a:t>
            </a:r>
          </a:p>
          <a:p>
            <a:endParaRPr lang="en-GB" dirty="0" smtClean="0"/>
          </a:p>
          <a:p>
            <a:r>
              <a:rPr lang="en-GB" dirty="0" smtClean="0"/>
              <a:t>All these options need careful evaluation of the benefits, costs and drawbacks. The WG of the joint meeting of ADR/RID/ADN is reviewing all these options. Conclusions can already be drawn from the review on telematics for transport of DGs:</a:t>
            </a:r>
          </a:p>
          <a:p>
            <a:endParaRPr lang="en-GB" dirty="0" smtClean="0"/>
          </a:p>
          <a:p>
            <a:r>
              <a:rPr lang="en-GB" dirty="0" smtClean="0"/>
              <a:t>•	Technology is available.</a:t>
            </a:r>
          </a:p>
          <a:p>
            <a:r>
              <a:rPr lang="en-GB" dirty="0" smtClean="0"/>
              <a:t>•	Regarding the issue of telematics for DGs, this must be discussed at the international level.</a:t>
            </a:r>
          </a:p>
          <a:p>
            <a:r>
              <a:rPr lang="en-GB" dirty="0" smtClean="0"/>
              <a:t>•	It is essential to have coordination between different organisations/institutions.</a:t>
            </a:r>
          </a:p>
          <a:p>
            <a:r>
              <a:rPr lang="en-GB" dirty="0" smtClean="0"/>
              <a:t>•	Requirements must be implemented into international regulations.</a:t>
            </a:r>
          </a:p>
          <a:p>
            <a:endParaRPr lang="en-GB" dirty="0" smtClean="0"/>
          </a:p>
          <a:p>
            <a:r>
              <a:rPr lang="en-GB" dirty="0" smtClean="0"/>
              <a:t>A key concern is the cost of setting up an infrastructure for the transmission and centralisation of the data at the national or regional level. In future meetings, the WG will further examine more specific security implications such as </a:t>
            </a:r>
            <a:r>
              <a:rPr lang="en-GB" dirty="0" err="1" smtClean="0"/>
              <a:t>geofencing</a:t>
            </a:r>
            <a:r>
              <a:rPr lang="en-GB" dirty="0" smtClean="0"/>
              <a:t> and considerations of traffic control.</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3A428-6812-47FA-8A6C-ECD4F3F646EB}" type="slidenum">
              <a:rPr lang="en-GB"/>
              <a:pPr/>
              <a:t>11</a:t>
            </a:fld>
            <a:endParaRPr lang="en-GB"/>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GB" dirty="0" smtClean="0"/>
              <a:t>1.4.	The Association of European Competent Authorities</a:t>
            </a:r>
          </a:p>
          <a:p>
            <a:endParaRPr lang="en-GB" dirty="0" smtClean="0"/>
          </a:p>
          <a:p>
            <a:r>
              <a:rPr lang="en-GB" dirty="0" smtClean="0"/>
              <a:t>The developments detailed above concern the legislative framework, but one of the significant developments of the last years (since 2008) has been the creation by the Competent Authorities of the EU Member States of a voluntary and informal association (the Association of European Competent Authorities for the Safe Transport of Radioactive Material [13]), whose main objectives are: </a:t>
            </a:r>
          </a:p>
          <a:p>
            <a:endParaRPr lang="en-GB" dirty="0" smtClean="0"/>
          </a:p>
          <a:p>
            <a:r>
              <a:rPr lang="en-GB" dirty="0" smtClean="0"/>
              <a:t>•	to pool together the efforts of all its members to achieve a practical and harmonised interpretation and implementation of the legislation on TRAM and </a:t>
            </a:r>
          </a:p>
          <a:p>
            <a:r>
              <a:rPr lang="en-GB" dirty="0" smtClean="0"/>
              <a:t>•	to increase and improve cooperation in all aspects under the responsibility of the national competent authorities in the EU, extending also to involve some neighbouring European countries. </a:t>
            </a:r>
          </a:p>
          <a:p>
            <a:endParaRPr lang="en-GB" dirty="0" smtClean="0"/>
          </a:p>
          <a:p>
            <a:r>
              <a:rPr lang="en-GB" dirty="0" smtClean="0"/>
              <a:t>This voluntary agreement has proved very successful and is in fact in line with the provisions of the Lisbon Treaty for deepening cooperation between EU Member States on topical and technical issues. In addition, other CAs outside of the EU (Norway and Switzerland) are participating and discussions are in progress for establishing further links with other states outside EU. This approach is also in line with the development by the IAEA of regional networks for transport of RAM.</a:t>
            </a:r>
          </a:p>
          <a:p>
            <a:endParaRPr lang="en-GB" dirty="0" smtClean="0"/>
          </a:p>
          <a:p>
            <a:r>
              <a:rPr lang="en-GB" dirty="0" smtClean="0"/>
              <a:t>The Association has introduced a common document for the package design safety reports [10] and is developing a common approach for verification of compliance with the legislation.</a:t>
            </a:r>
          </a:p>
          <a:p>
            <a:endParaRPr lang="en-GB" dirty="0" smtClean="0"/>
          </a:p>
          <a:p>
            <a:r>
              <a:rPr lang="en-GB" dirty="0" smtClean="0"/>
              <a:t>The Association was created initially with the aim of promoting cooperation on safety issues but in the future it might also find it necessary to examine the implications of the new proposals on safety and security now being developed, for example by the Joint Meeting of ADR/RID/ADN on telematics, or the recommendations resulting from the EU CBRN action plan.</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384BB02-0CB9-4212-89AD-CEB388E3BD5B}" type="slidenum">
              <a:rPr lang="en-GB"/>
              <a:pPr/>
              <a:t>‹#›</a:t>
            </a:fld>
            <a:endParaRPr lang="en-GB"/>
          </a:p>
        </p:txBody>
      </p:sp>
    </p:spTree>
    <p:extLst>
      <p:ext uri="{BB962C8B-B14F-4D97-AF65-F5344CB8AC3E}">
        <p14:creationId xmlns:p14="http://schemas.microsoft.com/office/powerpoint/2010/main" val="50536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60A3BBB-562B-48AD-BD92-AF2FCAE11BEC}" type="slidenum">
              <a:rPr lang="en-GB"/>
              <a:pPr/>
              <a:t>‹#›</a:t>
            </a:fld>
            <a:endParaRPr lang="en-GB"/>
          </a:p>
        </p:txBody>
      </p:sp>
    </p:spTree>
    <p:extLst>
      <p:ext uri="{BB962C8B-B14F-4D97-AF65-F5344CB8AC3E}">
        <p14:creationId xmlns:p14="http://schemas.microsoft.com/office/powerpoint/2010/main" val="274118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408A3C8-BBBD-42D9-A501-917E1C9ED70F}" type="slidenum">
              <a:rPr lang="en-GB"/>
              <a:pPr/>
              <a:t>‹#›</a:t>
            </a:fld>
            <a:endParaRPr lang="en-GB"/>
          </a:p>
        </p:txBody>
      </p:sp>
    </p:spTree>
    <p:extLst>
      <p:ext uri="{BB962C8B-B14F-4D97-AF65-F5344CB8AC3E}">
        <p14:creationId xmlns:p14="http://schemas.microsoft.com/office/powerpoint/2010/main" val="175500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37BE6B4-99C9-4EB2-83B6-B59B571299AA}" type="slidenum">
              <a:rPr lang="en-GB"/>
              <a:pPr/>
              <a:t>‹#›</a:t>
            </a:fld>
            <a:endParaRPr lang="en-GB"/>
          </a:p>
        </p:txBody>
      </p:sp>
    </p:spTree>
    <p:extLst>
      <p:ext uri="{BB962C8B-B14F-4D97-AF65-F5344CB8AC3E}">
        <p14:creationId xmlns:p14="http://schemas.microsoft.com/office/powerpoint/2010/main" val="44456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214E353-A340-4894-9C65-71906EDC6AD7}" type="slidenum">
              <a:rPr lang="en-GB"/>
              <a:pPr/>
              <a:t>‹#›</a:t>
            </a:fld>
            <a:endParaRPr lang="en-GB"/>
          </a:p>
        </p:txBody>
      </p:sp>
    </p:spTree>
    <p:extLst>
      <p:ext uri="{BB962C8B-B14F-4D97-AF65-F5344CB8AC3E}">
        <p14:creationId xmlns:p14="http://schemas.microsoft.com/office/powerpoint/2010/main" val="342306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0A4042A-CEF4-486F-A490-13A257D3052B}" type="slidenum">
              <a:rPr lang="en-GB"/>
              <a:pPr/>
              <a:t>‹#›</a:t>
            </a:fld>
            <a:endParaRPr lang="en-GB"/>
          </a:p>
        </p:txBody>
      </p:sp>
    </p:spTree>
    <p:extLst>
      <p:ext uri="{BB962C8B-B14F-4D97-AF65-F5344CB8AC3E}">
        <p14:creationId xmlns:p14="http://schemas.microsoft.com/office/powerpoint/2010/main" val="265383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A977FBA-1FFD-404F-9976-04C7AC183CE2}" type="slidenum">
              <a:rPr lang="en-GB"/>
              <a:pPr/>
              <a:t>‹#›</a:t>
            </a:fld>
            <a:endParaRPr lang="en-GB"/>
          </a:p>
        </p:txBody>
      </p:sp>
    </p:spTree>
    <p:extLst>
      <p:ext uri="{BB962C8B-B14F-4D97-AF65-F5344CB8AC3E}">
        <p14:creationId xmlns:p14="http://schemas.microsoft.com/office/powerpoint/2010/main" val="238667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CABE0A22-A8E6-4A8B-8D3F-766E99DC9DD6}" type="slidenum">
              <a:rPr lang="en-GB"/>
              <a:pPr/>
              <a:t>‹#›</a:t>
            </a:fld>
            <a:endParaRPr lang="en-GB"/>
          </a:p>
        </p:txBody>
      </p:sp>
    </p:spTree>
    <p:extLst>
      <p:ext uri="{BB962C8B-B14F-4D97-AF65-F5344CB8AC3E}">
        <p14:creationId xmlns:p14="http://schemas.microsoft.com/office/powerpoint/2010/main" val="267818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9F03E242-9E6C-42B3-A674-B0300CBCD011}" type="slidenum">
              <a:rPr lang="en-GB"/>
              <a:pPr/>
              <a:t>‹#›</a:t>
            </a:fld>
            <a:endParaRPr lang="en-GB"/>
          </a:p>
        </p:txBody>
      </p:sp>
    </p:spTree>
    <p:extLst>
      <p:ext uri="{BB962C8B-B14F-4D97-AF65-F5344CB8AC3E}">
        <p14:creationId xmlns:p14="http://schemas.microsoft.com/office/powerpoint/2010/main" val="307260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F07D974-71C7-46C5-B753-953E55C986F3}" type="slidenum">
              <a:rPr lang="en-GB"/>
              <a:pPr/>
              <a:t>‹#›</a:t>
            </a:fld>
            <a:endParaRPr lang="en-GB"/>
          </a:p>
        </p:txBody>
      </p:sp>
    </p:spTree>
    <p:extLst>
      <p:ext uri="{BB962C8B-B14F-4D97-AF65-F5344CB8AC3E}">
        <p14:creationId xmlns:p14="http://schemas.microsoft.com/office/powerpoint/2010/main" val="146692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F7C2B8F-6CA5-4A1B-8AA0-B753AB5E0EA3}" type="slidenum">
              <a:rPr lang="en-GB"/>
              <a:pPr/>
              <a:t>‹#›</a:t>
            </a:fld>
            <a:endParaRPr lang="en-GB"/>
          </a:p>
        </p:txBody>
      </p:sp>
    </p:spTree>
    <p:extLst>
      <p:ext uri="{BB962C8B-B14F-4D97-AF65-F5344CB8AC3E}">
        <p14:creationId xmlns:p14="http://schemas.microsoft.com/office/powerpoint/2010/main" val="50665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F96B40F0-FEB5-4DAD-8D0A-F676994F2BF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B81E87-418C-4164-9175-5A6C2409BA59}" type="slidenum">
              <a:rPr lang="en-GB"/>
              <a:pPr/>
              <a:t>1</a:t>
            </a:fld>
            <a:endParaRPr lang="en-GB"/>
          </a:p>
        </p:txBody>
      </p:sp>
      <p:sp>
        <p:nvSpPr>
          <p:cNvPr id="40962" name="Rectangle 2"/>
          <p:cNvSpPr>
            <a:spLocks noGrp="1" noChangeArrowheads="1"/>
          </p:cNvSpPr>
          <p:nvPr>
            <p:ph type="ctrTitle"/>
          </p:nvPr>
        </p:nvSpPr>
        <p:spPr>
          <a:xfrm>
            <a:off x="611188" y="692150"/>
            <a:ext cx="7845425" cy="2376488"/>
          </a:xfrm>
        </p:spPr>
        <p:txBody>
          <a:bodyPr/>
          <a:lstStyle/>
          <a:p>
            <a:r>
              <a:rPr lang="en-GB" sz="4000" dirty="0">
                <a:latin typeface="Times New Roman" pitchFamily="18" charset="0"/>
                <a:cs typeface="Times New Roman" pitchFamily="18" charset="0"/>
              </a:rPr>
              <a:t>Integrating Safety and Security in the EU: Past developments and suggested ways </a:t>
            </a:r>
            <a:r>
              <a:rPr lang="en-GB" sz="4000" dirty="0" smtClean="0">
                <a:latin typeface="Times New Roman" pitchFamily="18" charset="0"/>
                <a:cs typeface="Times New Roman" pitchFamily="18" charset="0"/>
              </a:rPr>
              <a:t>forward</a:t>
            </a:r>
            <a:endParaRPr lang="en-GB" sz="4000" dirty="0">
              <a:latin typeface="Times New Roman" pitchFamily="18" charset="0"/>
              <a:cs typeface="Times New Roman" pitchFamily="18" charset="0"/>
            </a:endParaRPr>
          </a:p>
        </p:txBody>
      </p:sp>
      <p:sp>
        <p:nvSpPr>
          <p:cNvPr id="40963" name="Rectangle 3"/>
          <p:cNvSpPr>
            <a:spLocks noGrp="1" noChangeArrowheads="1"/>
          </p:cNvSpPr>
          <p:nvPr>
            <p:ph type="subTitle" idx="1"/>
          </p:nvPr>
        </p:nvSpPr>
        <p:spPr>
          <a:xfrm>
            <a:off x="755650" y="3429000"/>
            <a:ext cx="7561263" cy="2736850"/>
          </a:xfrm>
        </p:spPr>
        <p:txBody>
          <a:bodyPr/>
          <a:lstStyle/>
          <a:p>
            <a:r>
              <a:rPr lang="en-GB" dirty="0">
                <a:latin typeface="Times New Roman" pitchFamily="18" charset="0"/>
                <a:cs typeface="Times New Roman" pitchFamily="18" charset="0"/>
              </a:rPr>
              <a:t>Loris Rossi</a:t>
            </a:r>
          </a:p>
          <a:p>
            <a:r>
              <a:rPr lang="en-GB" i="1" dirty="0" smtClean="0">
                <a:latin typeface="Times New Roman" pitchFamily="18" charset="0"/>
                <a:cs typeface="Times New Roman" pitchFamily="18" charset="0"/>
              </a:rPr>
              <a:t>Safe and Secure Transport of Radioactive material: the next fifty years of Transport</a:t>
            </a:r>
          </a:p>
          <a:p>
            <a:r>
              <a:rPr lang="en-GB" i="1" dirty="0" err="1" smtClean="0">
                <a:latin typeface="Times New Roman" pitchFamily="18" charset="0"/>
                <a:cs typeface="Times New Roman" pitchFamily="18" charset="0"/>
              </a:rPr>
              <a:t>IAEA,Vienna</a:t>
            </a:r>
            <a:r>
              <a:rPr lang="fr-BE" i="1" dirty="0" smtClean="0">
                <a:latin typeface="Times New Roman" pitchFamily="18" charset="0"/>
                <a:cs typeface="Times New Roman" pitchFamily="18" charset="0"/>
              </a:rPr>
              <a:t> 17-21 </a:t>
            </a:r>
            <a:r>
              <a:rPr lang="fr-BE" i="1" dirty="0" err="1" smtClean="0">
                <a:latin typeface="Times New Roman" pitchFamily="18" charset="0"/>
                <a:cs typeface="Times New Roman" pitchFamily="18" charset="0"/>
              </a:rPr>
              <a:t>Oct</a:t>
            </a:r>
            <a:r>
              <a:rPr lang="fr-BE" i="1" dirty="0" smtClean="0">
                <a:latin typeface="Times New Roman" pitchFamily="18" charset="0"/>
                <a:cs typeface="Times New Roman" pitchFamily="18" charset="0"/>
              </a:rPr>
              <a:t> 2011</a:t>
            </a:r>
            <a:endParaRPr lang="en-GB"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Options for telematics</a:t>
            </a:r>
            <a:endParaRPr lang="en-GB" dirty="0"/>
          </a:p>
        </p:txBody>
      </p:sp>
      <p:sp>
        <p:nvSpPr>
          <p:cNvPr id="3" name="Content Placeholder 2"/>
          <p:cNvSpPr>
            <a:spLocks noGrp="1"/>
          </p:cNvSpPr>
          <p:nvPr>
            <p:ph idx="1"/>
          </p:nvPr>
        </p:nvSpPr>
        <p:spPr/>
        <p:txBody>
          <a:bodyPr/>
          <a:lstStyle/>
          <a:p>
            <a:pPr lvl="0" algn="just">
              <a:spcAft>
                <a:spcPts val="0"/>
              </a:spcAft>
              <a:buFont typeface="Symbol"/>
              <a:buChar char=""/>
            </a:pPr>
            <a:r>
              <a:rPr lang="en-GB" dirty="0">
                <a:ea typeface="Times New Roman"/>
                <a:cs typeface="Times New Roman"/>
              </a:rPr>
              <a:t>Availability or transmission of transport documents in electronic form. </a:t>
            </a:r>
            <a:r>
              <a:rPr lang="en-GB" dirty="0" smtClean="0">
                <a:ea typeface="Times New Roman"/>
                <a:cs typeface="Times New Roman"/>
              </a:rPr>
              <a:t>ADR/RID </a:t>
            </a:r>
            <a:r>
              <a:rPr lang="en-GB" dirty="0">
                <a:ea typeface="Times New Roman"/>
                <a:cs typeface="Times New Roman"/>
              </a:rPr>
              <a:t>(Chap </a:t>
            </a:r>
            <a:r>
              <a:rPr lang="en-GB" dirty="0" smtClean="0">
                <a:ea typeface="Times New Roman"/>
                <a:cs typeface="Times New Roman"/>
              </a:rPr>
              <a:t>5.4).</a:t>
            </a:r>
            <a:endParaRPr lang="en-GB" dirty="0">
              <a:ea typeface="Times New Roman"/>
              <a:cs typeface="Times New Roman"/>
            </a:endParaRPr>
          </a:p>
          <a:p>
            <a:pPr lvl="0" algn="just">
              <a:spcAft>
                <a:spcPts val="0"/>
              </a:spcAft>
              <a:buFont typeface="Symbol"/>
              <a:buChar char=""/>
            </a:pPr>
            <a:r>
              <a:rPr lang="en-GB" dirty="0">
                <a:ea typeface="Times New Roman"/>
                <a:cs typeface="Times New Roman"/>
              </a:rPr>
              <a:t>Approach and transit through </a:t>
            </a:r>
            <a:r>
              <a:rPr lang="en-GB" dirty="0" smtClean="0">
                <a:ea typeface="Times New Roman"/>
                <a:cs typeface="Times New Roman"/>
              </a:rPr>
              <a:t>tunnels. </a:t>
            </a:r>
            <a:endParaRPr lang="en-GB" dirty="0">
              <a:ea typeface="Times New Roman"/>
              <a:cs typeface="Times New Roman"/>
            </a:endParaRPr>
          </a:p>
          <a:p>
            <a:pPr lvl="0" algn="just">
              <a:spcAft>
                <a:spcPts val="0"/>
              </a:spcAft>
              <a:buFont typeface="Symbol"/>
              <a:buChar char=""/>
            </a:pPr>
            <a:r>
              <a:rPr lang="en-GB" dirty="0">
                <a:ea typeface="Times New Roman"/>
                <a:cs typeface="Times New Roman"/>
              </a:rPr>
              <a:t>Accident preventions or </a:t>
            </a:r>
            <a:r>
              <a:rPr lang="en-GB" dirty="0" smtClean="0">
                <a:ea typeface="Times New Roman"/>
                <a:cs typeface="Times New Roman"/>
              </a:rPr>
              <a:t>mitigation. </a:t>
            </a:r>
            <a:endParaRPr lang="en-GB" dirty="0">
              <a:ea typeface="Times New Roman"/>
              <a:cs typeface="Times New Roman"/>
            </a:endParaRPr>
          </a:p>
          <a:p>
            <a:pPr lvl="0" algn="just">
              <a:spcAft>
                <a:spcPts val="0"/>
              </a:spcAft>
              <a:buFont typeface="Symbol"/>
              <a:buChar char=""/>
            </a:pPr>
            <a:r>
              <a:rPr lang="en-GB" dirty="0" err="1">
                <a:ea typeface="Times New Roman"/>
                <a:cs typeface="Times New Roman"/>
              </a:rPr>
              <a:t>Geofencing</a:t>
            </a:r>
            <a:r>
              <a:rPr lang="en-GB" dirty="0">
                <a:ea typeface="Times New Roman"/>
                <a:cs typeface="Times New Roman"/>
              </a:rPr>
              <a:t>, </a:t>
            </a:r>
          </a:p>
          <a:p>
            <a:pPr lvl="0" algn="just">
              <a:spcAft>
                <a:spcPts val="0"/>
              </a:spcAft>
              <a:buFont typeface="Symbol"/>
              <a:buChar char=""/>
            </a:pPr>
            <a:r>
              <a:rPr lang="en-GB" dirty="0">
                <a:ea typeface="Times New Roman"/>
                <a:cs typeface="Times New Roman"/>
              </a:rPr>
              <a:t>Tracking and tracing of DGs packages and/or </a:t>
            </a:r>
            <a:r>
              <a:rPr lang="en-GB" dirty="0" smtClean="0">
                <a:ea typeface="Times New Roman"/>
                <a:cs typeface="Times New Roman"/>
              </a:rPr>
              <a:t>vehicles Chapter </a:t>
            </a:r>
            <a:r>
              <a:rPr lang="en-GB" dirty="0">
                <a:ea typeface="Times New Roman"/>
                <a:cs typeface="Times New Roman"/>
              </a:rPr>
              <a:t>1.10 of ADR for </a:t>
            </a:r>
            <a:r>
              <a:rPr lang="en-GB" dirty="0" smtClean="0">
                <a:ea typeface="Times New Roman"/>
                <a:cs typeface="Times New Roman"/>
              </a:rPr>
              <a:t>(</a:t>
            </a:r>
            <a:r>
              <a:rPr lang="en-GB" dirty="0">
                <a:ea typeface="Times New Roman"/>
                <a:cs typeface="Times New Roman"/>
              </a:rPr>
              <a:t>HCDG</a:t>
            </a:r>
            <a:r>
              <a:rPr lang="en-GB" dirty="0" smtClean="0">
                <a:ea typeface="Times New Roman"/>
                <a:cs typeface="Times New Roman"/>
              </a:rPr>
              <a:t>).</a:t>
            </a:r>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10</a:t>
            </a:fld>
            <a:endParaRPr lang="en-GB"/>
          </a:p>
        </p:txBody>
      </p:sp>
    </p:spTree>
    <p:extLst>
      <p:ext uri="{BB962C8B-B14F-4D97-AF65-F5344CB8AC3E}">
        <p14:creationId xmlns:p14="http://schemas.microsoft.com/office/powerpoint/2010/main" val="3561324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0F19512-A4FB-426C-9022-5AFA8586981E}" type="slidenum">
              <a:rPr lang="en-GB"/>
              <a:pPr/>
              <a:t>11</a:t>
            </a:fld>
            <a:endParaRPr lang="en-GB"/>
          </a:p>
        </p:txBody>
      </p:sp>
      <p:sp>
        <p:nvSpPr>
          <p:cNvPr id="4098" name="Rectangle 2"/>
          <p:cNvSpPr>
            <a:spLocks noGrp="1" noChangeArrowheads="1"/>
          </p:cNvSpPr>
          <p:nvPr>
            <p:ph type="title"/>
          </p:nvPr>
        </p:nvSpPr>
        <p:spPr>
          <a:xfrm>
            <a:off x="457200" y="188640"/>
            <a:ext cx="8229600" cy="1008112"/>
          </a:xfrm>
        </p:spPr>
        <p:txBody>
          <a:bodyPr/>
          <a:lstStyle/>
          <a:p>
            <a:r>
              <a:rPr lang="en-GB" dirty="0" smtClean="0"/>
              <a:t>Non legislative development</a:t>
            </a:r>
            <a:endParaRPr lang="en-GB" dirty="0"/>
          </a:p>
        </p:txBody>
      </p:sp>
      <p:sp>
        <p:nvSpPr>
          <p:cNvPr id="4099" name="Rectangle 3"/>
          <p:cNvSpPr>
            <a:spLocks noGrp="1" noChangeArrowheads="1"/>
          </p:cNvSpPr>
          <p:nvPr>
            <p:ph type="body" idx="1"/>
          </p:nvPr>
        </p:nvSpPr>
        <p:spPr>
          <a:xfrm>
            <a:off x="457200" y="1268760"/>
            <a:ext cx="8229600" cy="4857403"/>
          </a:xfrm>
        </p:spPr>
        <p:txBody>
          <a:bodyPr/>
          <a:lstStyle/>
          <a:p>
            <a:pPr marL="533400" indent="-533400">
              <a:lnSpc>
                <a:spcPct val="90000"/>
              </a:lnSpc>
            </a:pPr>
            <a:r>
              <a:rPr lang="en-GB" sz="2800" b="1" dirty="0" smtClean="0"/>
              <a:t>Association of European Competent Authorities</a:t>
            </a:r>
          </a:p>
          <a:p>
            <a:pPr marL="533400" indent="-533400">
              <a:lnSpc>
                <a:spcPct val="90000"/>
              </a:lnSpc>
            </a:pPr>
            <a:endParaRPr lang="en-GB" sz="2800" dirty="0" smtClean="0"/>
          </a:p>
          <a:p>
            <a:pPr marL="533400" indent="-533400">
              <a:lnSpc>
                <a:spcPct val="90000"/>
              </a:lnSpc>
            </a:pPr>
            <a:r>
              <a:rPr lang="en-GB" sz="2800" dirty="0" smtClean="0"/>
              <a:t>Extension to neighbouring countries</a:t>
            </a:r>
          </a:p>
          <a:p>
            <a:pPr marL="533400" indent="-533400">
              <a:lnSpc>
                <a:spcPct val="90000"/>
              </a:lnSpc>
            </a:pPr>
            <a:r>
              <a:rPr lang="en-GB" sz="2800" dirty="0" smtClean="0"/>
              <a:t>Links with third countries (outside European area)</a:t>
            </a:r>
          </a:p>
          <a:p>
            <a:pPr marL="533400" indent="-533400">
              <a:lnSpc>
                <a:spcPct val="90000"/>
              </a:lnSpc>
            </a:pPr>
            <a:r>
              <a:rPr lang="en-GB" sz="2800" dirty="0" smtClean="0"/>
              <a:t>In line with developments of networks for transport in IAEA.</a:t>
            </a:r>
          </a:p>
          <a:p>
            <a:pPr marL="533400" indent="-533400">
              <a:lnSpc>
                <a:spcPct val="90000"/>
              </a:lnSpc>
            </a:pPr>
            <a:r>
              <a:rPr lang="en-GB" sz="2800" dirty="0" smtClean="0"/>
              <a:t>Initially only safety concerns but</a:t>
            </a:r>
          </a:p>
          <a:p>
            <a:pPr marL="533400" indent="-533400">
              <a:lnSpc>
                <a:spcPct val="90000"/>
              </a:lnSpc>
            </a:pPr>
            <a:r>
              <a:rPr lang="en-GB" sz="2800" dirty="0" smtClean="0"/>
              <a:t>Might need to look also in the future at other developments in telematics, CBRN and security. </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II. Past and recent developments on Security</a:t>
            </a:r>
            <a:endParaRPr lang="en-GB" dirty="0"/>
          </a:p>
        </p:txBody>
      </p:sp>
      <p:sp>
        <p:nvSpPr>
          <p:cNvPr id="3" name="Content Placeholder 2"/>
          <p:cNvSpPr>
            <a:spLocks noGrp="1"/>
          </p:cNvSpPr>
          <p:nvPr>
            <p:ph idx="1"/>
          </p:nvPr>
        </p:nvSpPr>
        <p:spPr/>
        <p:txBody>
          <a:bodyPr/>
          <a:lstStyle/>
          <a:p>
            <a:endParaRPr lang="en-GB" dirty="0" smtClean="0"/>
          </a:p>
          <a:p>
            <a:r>
              <a:rPr lang="en-GB" dirty="0" smtClean="0"/>
              <a:t>International recommendations</a:t>
            </a:r>
          </a:p>
          <a:p>
            <a:endParaRPr lang="en-GB" dirty="0" smtClean="0"/>
          </a:p>
          <a:p>
            <a:r>
              <a:rPr lang="en-GB" dirty="0" smtClean="0"/>
              <a:t>Use of Telematics</a:t>
            </a:r>
          </a:p>
          <a:p>
            <a:endParaRPr lang="en-GB" dirty="0" smtClean="0"/>
          </a:p>
          <a:p>
            <a:r>
              <a:rPr lang="en-GB" dirty="0" smtClean="0"/>
              <a:t>EU CBRN Action Plan</a:t>
            </a:r>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12</a:t>
            </a:fld>
            <a:endParaRPr lang="en-GB"/>
          </a:p>
        </p:txBody>
      </p:sp>
    </p:spTree>
    <p:extLst>
      <p:ext uri="{BB962C8B-B14F-4D97-AF65-F5344CB8AC3E}">
        <p14:creationId xmlns:p14="http://schemas.microsoft.com/office/powerpoint/2010/main" val="1614114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Security framework</a:t>
            </a:r>
            <a:endParaRPr lang="en-GB" dirty="0"/>
          </a:p>
        </p:txBody>
      </p:sp>
      <p:sp>
        <p:nvSpPr>
          <p:cNvPr id="3" name="Content Placeholder 2"/>
          <p:cNvSpPr>
            <a:spLocks noGrp="1"/>
          </p:cNvSpPr>
          <p:nvPr>
            <p:ph idx="1"/>
          </p:nvPr>
        </p:nvSpPr>
        <p:spPr>
          <a:xfrm>
            <a:off x="457200" y="1268760"/>
            <a:ext cx="8229600" cy="4857403"/>
          </a:xfrm>
        </p:spPr>
        <p:txBody>
          <a:bodyPr/>
          <a:lstStyle/>
          <a:p>
            <a:pPr lvl="0"/>
            <a:r>
              <a:rPr lang="en-GB" dirty="0">
                <a:solidFill>
                  <a:srgbClr val="000000"/>
                </a:solidFill>
              </a:rPr>
              <a:t>Convention on Physical Protection</a:t>
            </a:r>
          </a:p>
          <a:p>
            <a:r>
              <a:rPr lang="en-GB" dirty="0">
                <a:solidFill>
                  <a:srgbClr val="000000"/>
                </a:solidFill>
              </a:rPr>
              <a:t>Safeguards system and Dual-use </a:t>
            </a:r>
            <a:r>
              <a:rPr lang="en-GB" dirty="0" smtClean="0">
                <a:solidFill>
                  <a:srgbClr val="000000"/>
                </a:solidFill>
              </a:rPr>
              <a:t>items</a:t>
            </a:r>
          </a:p>
          <a:p>
            <a:endParaRPr lang="en-GB" dirty="0" smtClean="0"/>
          </a:p>
          <a:p>
            <a:r>
              <a:rPr lang="en-GB" dirty="0" smtClean="0"/>
              <a:t>UN </a:t>
            </a:r>
            <a:r>
              <a:rPr lang="en-GB" dirty="0" smtClean="0"/>
              <a:t>Orange </a:t>
            </a:r>
            <a:r>
              <a:rPr lang="en-GB" dirty="0" smtClean="0"/>
              <a:t>book &gt;&gt; ADR/RID/AND</a:t>
            </a:r>
            <a:endParaRPr lang="en-GB" dirty="0" smtClean="0"/>
          </a:p>
          <a:p>
            <a:r>
              <a:rPr lang="en-GB" dirty="0"/>
              <a:t>IAEA </a:t>
            </a:r>
            <a:r>
              <a:rPr lang="en-GB" dirty="0" smtClean="0"/>
              <a:t>developments:</a:t>
            </a:r>
          </a:p>
          <a:p>
            <a:pPr lvl="1"/>
            <a:r>
              <a:rPr lang="en-GB" sz="3200" dirty="0" smtClean="0"/>
              <a:t>Code </a:t>
            </a:r>
            <a:r>
              <a:rPr lang="en-GB" sz="3200" dirty="0"/>
              <a:t>of Conduct for Safety and Security of radioactive </a:t>
            </a:r>
            <a:r>
              <a:rPr lang="en-GB" sz="3200" dirty="0" smtClean="0"/>
              <a:t>sources and associated guidance</a:t>
            </a:r>
            <a:endParaRPr lang="en-GB" sz="3200" dirty="0"/>
          </a:p>
          <a:p>
            <a:pPr lvl="1"/>
            <a:r>
              <a:rPr lang="en-GB" sz="3200" dirty="0"/>
              <a:t>Guidelines for security of RAM during </a:t>
            </a:r>
            <a:r>
              <a:rPr lang="en-GB" sz="3200" dirty="0" smtClean="0"/>
              <a:t>transport</a:t>
            </a:r>
          </a:p>
          <a:p>
            <a:pPr lvl="1"/>
            <a:endParaRPr lang="en-GB" sz="3200"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13</a:t>
            </a:fld>
            <a:endParaRPr lang="en-GB"/>
          </a:p>
        </p:txBody>
      </p:sp>
    </p:spTree>
    <p:extLst>
      <p:ext uri="{BB962C8B-B14F-4D97-AF65-F5344CB8AC3E}">
        <p14:creationId xmlns:p14="http://schemas.microsoft.com/office/powerpoint/2010/main" val="3551433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lstStyle/>
          <a:p>
            <a:r>
              <a:rPr lang="en-GB" dirty="0" smtClean="0"/>
              <a:t>Security</a:t>
            </a:r>
            <a:endParaRPr lang="en-GB" dirty="0"/>
          </a:p>
        </p:txBody>
      </p:sp>
      <p:sp>
        <p:nvSpPr>
          <p:cNvPr id="3" name="Content Placeholder 2"/>
          <p:cNvSpPr>
            <a:spLocks noGrp="1"/>
          </p:cNvSpPr>
          <p:nvPr>
            <p:ph idx="1"/>
          </p:nvPr>
        </p:nvSpPr>
        <p:spPr>
          <a:xfrm>
            <a:off x="457200" y="1268760"/>
            <a:ext cx="8229600" cy="4857403"/>
          </a:xfrm>
        </p:spPr>
        <p:txBody>
          <a:bodyPr/>
          <a:lstStyle/>
          <a:p>
            <a:r>
              <a:rPr lang="en-GB" dirty="0" smtClean="0">
                <a:latin typeface="+mj-lt"/>
              </a:rPr>
              <a:t>Telematics</a:t>
            </a:r>
          </a:p>
          <a:p>
            <a:pPr lvl="1"/>
            <a:r>
              <a:rPr lang="en-GB" sz="3200" dirty="0" err="1" smtClean="0">
                <a:latin typeface="+mj-lt"/>
              </a:rPr>
              <a:t>Geofencing</a:t>
            </a:r>
            <a:r>
              <a:rPr lang="en-GB" sz="3200" dirty="0" smtClean="0">
                <a:latin typeface="+mj-lt"/>
              </a:rPr>
              <a:t>. </a:t>
            </a:r>
            <a:endParaRPr lang="en-GB" sz="3200" dirty="0">
              <a:latin typeface="+mj-lt"/>
            </a:endParaRPr>
          </a:p>
          <a:p>
            <a:pPr lvl="1"/>
            <a:r>
              <a:rPr lang="en-GB" sz="3200" dirty="0">
                <a:latin typeface="+mj-lt"/>
              </a:rPr>
              <a:t>Tracking and tracing of DGs packages and/or vehicles </a:t>
            </a:r>
            <a:r>
              <a:rPr lang="en-GB" sz="3200" dirty="0" smtClean="0">
                <a:latin typeface="+mj-lt"/>
              </a:rPr>
              <a:t>(Chapter </a:t>
            </a:r>
            <a:r>
              <a:rPr lang="en-GB" sz="3200" dirty="0">
                <a:latin typeface="+mj-lt"/>
              </a:rPr>
              <a:t>1.10 of ADR for </a:t>
            </a:r>
            <a:r>
              <a:rPr lang="en-GB" sz="3200" dirty="0" smtClean="0">
                <a:latin typeface="+mj-lt"/>
              </a:rPr>
              <a:t>HCDG).</a:t>
            </a:r>
          </a:p>
          <a:p>
            <a:r>
              <a:rPr lang="en-GB" dirty="0">
                <a:latin typeface="+mj-lt"/>
                <a:ea typeface="Times New Roman"/>
                <a:cs typeface="Times New Roman"/>
              </a:rPr>
              <a:t>Technology is </a:t>
            </a:r>
            <a:r>
              <a:rPr lang="en-GB" dirty="0" smtClean="0">
                <a:latin typeface="+mj-lt"/>
                <a:ea typeface="Times New Roman"/>
                <a:cs typeface="Times New Roman"/>
              </a:rPr>
              <a:t>available</a:t>
            </a:r>
          </a:p>
          <a:p>
            <a:r>
              <a:rPr lang="en-GB" dirty="0">
                <a:latin typeface="+mj-lt"/>
                <a:ea typeface="Times New Roman"/>
                <a:cs typeface="Times New Roman"/>
              </a:rPr>
              <a:t>Discussion/Coordination/implementation at international </a:t>
            </a:r>
            <a:r>
              <a:rPr lang="en-GB" dirty="0" smtClean="0">
                <a:latin typeface="+mj-lt"/>
                <a:ea typeface="Times New Roman"/>
                <a:cs typeface="Times New Roman"/>
              </a:rPr>
              <a:t>level.</a:t>
            </a:r>
          </a:p>
          <a:p>
            <a:r>
              <a:rPr lang="en-GB" dirty="0" smtClean="0">
                <a:latin typeface="+mj-lt"/>
                <a:cs typeface="Times New Roman"/>
              </a:rPr>
              <a:t>Central collection of data?</a:t>
            </a:r>
            <a:endParaRPr lang="en-GB" dirty="0">
              <a:latin typeface="+mj-lt"/>
            </a:endParaRPr>
          </a:p>
        </p:txBody>
      </p:sp>
      <p:sp>
        <p:nvSpPr>
          <p:cNvPr id="4" name="Slide Number Placeholder 3"/>
          <p:cNvSpPr>
            <a:spLocks noGrp="1"/>
          </p:cNvSpPr>
          <p:nvPr>
            <p:ph type="sldNum" sz="quarter" idx="12"/>
          </p:nvPr>
        </p:nvSpPr>
        <p:spPr/>
        <p:txBody>
          <a:bodyPr/>
          <a:lstStyle/>
          <a:p>
            <a:fld id="{637BE6B4-99C9-4EB2-83B6-B59B571299AA}" type="slidenum">
              <a:rPr lang="en-GB" smtClean="0"/>
              <a:pPr/>
              <a:t>14</a:t>
            </a:fld>
            <a:endParaRPr lang="en-GB"/>
          </a:p>
        </p:txBody>
      </p:sp>
    </p:spTree>
    <p:extLst>
      <p:ext uri="{BB962C8B-B14F-4D97-AF65-F5344CB8AC3E}">
        <p14:creationId xmlns:p14="http://schemas.microsoft.com/office/powerpoint/2010/main" val="2562078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GB" dirty="0" smtClean="0"/>
              <a:t>Security</a:t>
            </a:r>
            <a:endParaRPr lang="en-GB" dirty="0"/>
          </a:p>
        </p:txBody>
      </p:sp>
      <p:sp>
        <p:nvSpPr>
          <p:cNvPr id="3" name="Content Placeholder 2"/>
          <p:cNvSpPr>
            <a:spLocks noGrp="1"/>
          </p:cNvSpPr>
          <p:nvPr>
            <p:ph idx="1"/>
          </p:nvPr>
        </p:nvSpPr>
        <p:spPr/>
        <p:txBody>
          <a:bodyPr/>
          <a:lstStyle/>
          <a:p>
            <a:r>
              <a:rPr lang="en-GB" dirty="0">
                <a:latin typeface="+mj-lt"/>
              </a:rPr>
              <a:t>EU CBRN action </a:t>
            </a:r>
            <a:r>
              <a:rPr lang="en-GB" dirty="0" smtClean="0">
                <a:latin typeface="+mj-lt"/>
              </a:rPr>
              <a:t>plan</a:t>
            </a:r>
          </a:p>
          <a:p>
            <a:pPr lvl="1"/>
            <a:r>
              <a:rPr lang="en-GB" sz="3200" dirty="0" smtClean="0">
                <a:latin typeface="+mj-lt"/>
                <a:ea typeface="Times New Roman"/>
                <a:cs typeface="Times New Roman"/>
              </a:rPr>
              <a:t>To identify </a:t>
            </a:r>
            <a:r>
              <a:rPr lang="en-GB" sz="3200" dirty="0">
                <a:latin typeface="+mj-lt"/>
                <a:ea typeface="Times New Roman"/>
                <a:cs typeface="Times New Roman"/>
              </a:rPr>
              <a:t>gaps and requirements in security </a:t>
            </a:r>
            <a:endParaRPr lang="en-GB" sz="3200" dirty="0" smtClean="0">
              <a:latin typeface="+mj-lt"/>
              <a:ea typeface="Times New Roman"/>
              <a:cs typeface="Times New Roman"/>
            </a:endParaRPr>
          </a:p>
          <a:p>
            <a:pPr lvl="1"/>
            <a:r>
              <a:rPr lang="en-GB" sz="3200" dirty="0" smtClean="0">
                <a:latin typeface="+mj-lt"/>
                <a:ea typeface="Times New Roman"/>
                <a:cs typeface="Times New Roman"/>
              </a:rPr>
              <a:t>To propose </a:t>
            </a:r>
            <a:r>
              <a:rPr lang="en-GB" sz="3200" dirty="0">
                <a:latin typeface="+mj-lt"/>
                <a:ea typeface="Times New Roman"/>
                <a:cs typeface="Times New Roman"/>
              </a:rPr>
              <a:t>further actions in coordination with various agencies responsible for security in the EU member States</a:t>
            </a:r>
            <a:endParaRPr lang="en-GB" sz="3200" dirty="0" smtClean="0">
              <a:latin typeface="+mj-lt"/>
              <a:ea typeface="Times New Roman"/>
              <a:cs typeface="Times New Roman"/>
            </a:endParaRPr>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15</a:t>
            </a:fld>
            <a:endParaRPr lang="en-GB"/>
          </a:p>
        </p:txBody>
      </p:sp>
    </p:spTree>
    <p:extLst>
      <p:ext uri="{BB962C8B-B14F-4D97-AF65-F5344CB8AC3E}">
        <p14:creationId xmlns:p14="http://schemas.microsoft.com/office/powerpoint/2010/main" val="1612860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III. Proposal for a way forward</a:t>
            </a:r>
            <a:endParaRPr lang="en-GB" dirty="0"/>
          </a:p>
        </p:txBody>
      </p:sp>
      <p:sp>
        <p:nvSpPr>
          <p:cNvPr id="3" name="Content Placeholder 2"/>
          <p:cNvSpPr>
            <a:spLocks noGrp="1"/>
          </p:cNvSpPr>
          <p:nvPr>
            <p:ph idx="1"/>
          </p:nvPr>
        </p:nvSpPr>
        <p:spPr/>
        <p:txBody>
          <a:bodyPr/>
          <a:lstStyle/>
          <a:p>
            <a:r>
              <a:rPr lang="en-GB" dirty="0" smtClean="0"/>
              <a:t>Need to keep track of all developments in different areas affecting RAM (not only in Transport)</a:t>
            </a:r>
          </a:p>
          <a:p>
            <a:pPr lvl="1"/>
            <a:r>
              <a:rPr lang="en-GB" sz="3200" dirty="0" smtClean="0"/>
              <a:t>Framework umbrella for all legislation for safe and secure management and control of RAM</a:t>
            </a:r>
          </a:p>
          <a:p>
            <a:pPr lvl="1"/>
            <a:r>
              <a:rPr lang="en-GB" sz="3200" dirty="0" smtClean="0"/>
              <a:t>Facilitation for operators with “Safe and Secure” label</a:t>
            </a:r>
            <a:endParaRPr lang="en-GB" sz="3200"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16</a:t>
            </a:fld>
            <a:endParaRPr lang="en-GB"/>
          </a:p>
        </p:txBody>
      </p:sp>
    </p:spTree>
    <p:extLst>
      <p:ext uri="{BB962C8B-B14F-4D97-AF65-F5344CB8AC3E}">
        <p14:creationId xmlns:p14="http://schemas.microsoft.com/office/powerpoint/2010/main" val="3780747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Items for a Framework Umbrella</a:t>
            </a:r>
            <a:endParaRPr lang="en-GB" sz="4000" dirty="0"/>
          </a:p>
        </p:txBody>
      </p:sp>
      <p:sp>
        <p:nvSpPr>
          <p:cNvPr id="3" name="Content Placeholder 2"/>
          <p:cNvSpPr>
            <a:spLocks noGrp="1"/>
          </p:cNvSpPr>
          <p:nvPr>
            <p:ph idx="1"/>
          </p:nvPr>
        </p:nvSpPr>
        <p:spPr/>
        <p:txBody>
          <a:bodyPr/>
          <a:lstStyle/>
          <a:p>
            <a:r>
              <a:rPr lang="en-GB" dirty="0" smtClean="0"/>
              <a:t>Identification </a:t>
            </a:r>
            <a:r>
              <a:rPr lang="en-GB" dirty="0"/>
              <a:t>of material prior to </a:t>
            </a:r>
            <a:r>
              <a:rPr lang="en-GB" dirty="0" smtClean="0"/>
              <a:t>dispatching </a:t>
            </a:r>
            <a:r>
              <a:rPr lang="en-GB" dirty="0"/>
              <a:t>from manufacturer (i.e. taking into account the provisions of sealed sources </a:t>
            </a:r>
            <a:r>
              <a:rPr lang="en-GB" dirty="0" smtClean="0"/>
              <a:t>directive); </a:t>
            </a:r>
            <a:endParaRPr lang="en-GB" dirty="0"/>
          </a:p>
          <a:p>
            <a:r>
              <a:rPr lang="en-GB" dirty="0" smtClean="0"/>
              <a:t>Distribution </a:t>
            </a:r>
            <a:r>
              <a:rPr lang="en-GB" dirty="0"/>
              <a:t>to end users inside EU and outside EU (import export of sources, shipment </a:t>
            </a:r>
            <a:r>
              <a:rPr lang="en-GB" dirty="0" smtClean="0"/>
              <a:t>directive)</a:t>
            </a:r>
            <a:endParaRPr lang="en-GB" dirty="0"/>
          </a:p>
          <a:p>
            <a:r>
              <a:rPr lang="en-GB" dirty="0" smtClean="0"/>
              <a:t>Traceability </a:t>
            </a:r>
            <a:r>
              <a:rPr lang="en-GB" dirty="0"/>
              <a:t>and tracking (</a:t>
            </a:r>
            <a:r>
              <a:rPr lang="en-GB" dirty="0" smtClean="0"/>
              <a:t>telematics)</a:t>
            </a:r>
            <a:endParaRPr lang="en-GB" dirty="0"/>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17</a:t>
            </a:fld>
            <a:endParaRPr lang="en-GB"/>
          </a:p>
        </p:txBody>
      </p:sp>
    </p:spTree>
    <p:extLst>
      <p:ext uri="{BB962C8B-B14F-4D97-AF65-F5344CB8AC3E}">
        <p14:creationId xmlns:p14="http://schemas.microsoft.com/office/powerpoint/2010/main" val="2564675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solidFill>
                  <a:srgbClr val="000000"/>
                </a:solidFill>
              </a:rPr>
              <a:t>Items for a </a:t>
            </a:r>
            <a:r>
              <a:rPr lang="en-GB" sz="4000" dirty="0" smtClean="0">
                <a:solidFill>
                  <a:srgbClr val="000000"/>
                </a:solidFill>
              </a:rPr>
              <a:t>Framework Umbrella (cont’d)</a:t>
            </a:r>
            <a:endParaRPr lang="en-GB" dirty="0"/>
          </a:p>
        </p:txBody>
      </p:sp>
      <p:sp>
        <p:nvSpPr>
          <p:cNvPr id="3" name="Content Placeholder 2"/>
          <p:cNvSpPr>
            <a:spLocks noGrp="1"/>
          </p:cNvSpPr>
          <p:nvPr>
            <p:ph idx="1"/>
          </p:nvPr>
        </p:nvSpPr>
        <p:spPr/>
        <p:txBody>
          <a:bodyPr/>
          <a:lstStyle/>
          <a:p>
            <a:r>
              <a:rPr lang="en-GB" dirty="0"/>
              <a:t>Transport safety and security (ADR/RID/ADN)</a:t>
            </a:r>
          </a:p>
          <a:p>
            <a:r>
              <a:rPr lang="en-GB" dirty="0" smtClean="0"/>
              <a:t>Storage </a:t>
            </a:r>
            <a:r>
              <a:rPr lang="en-GB" dirty="0"/>
              <a:t>at departure point from manufacturer, during transit and storage at end-users.</a:t>
            </a:r>
          </a:p>
          <a:p>
            <a:r>
              <a:rPr lang="en-GB" dirty="0" smtClean="0"/>
              <a:t>End </a:t>
            </a:r>
            <a:r>
              <a:rPr lang="en-GB" dirty="0"/>
              <a:t>of life disposal (directives on sources </a:t>
            </a:r>
            <a:r>
              <a:rPr lang="en-GB" dirty="0" smtClean="0"/>
              <a:t>waste </a:t>
            </a:r>
            <a:r>
              <a:rPr lang="en-GB" dirty="0"/>
              <a:t>management </a:t>
            </a:r>
            <a:r>
              <a:rPr lang="en-GB" dirty="0" smtClean="0"/>
              <a:t>)</a:t>
            </a:r>
            <a:endParaRPr lang="en-GB" dirty="0"/>
          </a:p>
          <a:p>
            <a:r>
              <a:rPr lang="en-GB" dirty="0" smtClean="0"/>
              <a:t>Financial </a:t>
            </a:r>
            <a:r>
              <a:rPr lang="en-GB" dirty="0"/>
              <a:t>implications. </a:t>
            </a:r>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18</a:t>
            </a:fld>
            <a:endParaRPr lang="en-GB"/>
          </a:p>
        </p:txBody>
      </p:sp>
    </p:spTree>
    <p:extLst>
      <p:ext uri="{BB962C8B-B14F-4D97-AF65-F5344CB8AC3E}">
        <p14:creationId xmlns:p14="http://schemas.microsoft.com/office/powerpoint/2010/main" val="4207751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Facilitation for Safe and Secure operator</a:t>
            </a:r>
            <a:endParaRPr lang="en-GB" dirty="0"/>
          </a:p>
        </p:txBody>
      </p:sp>
      <p:sp>
        <p:nvSpPr>
          <p:cNvPr id="3" name="Content Placeholder 2"/>
          <p:cNvSpPr>
            <a:spLocks noGrp="1"/>
          </p:cNvSpPr>
          <p:nvPr>
            <p:ph idx="1"/>
          </p:nvPr>
        </p:nvSpPr>
        <p:spPr/>
        <p:txBody>
          <a:bodyPr/>
          <a:lstStyle/>
          <a:p>
            <a:endParaRPr lang="en-GB" dirty="0" smtClean="0"/>
          </a:p>
          <a:p>
            <a:r>
              <a:rPr lang="en-GB" dirty="0" smtClean="0"/>
              <a:t>Requirements for operators based on for example “Known Consignor” or “Authorised Economic Operator” to facilitate implementation and compliance</a:t>
            </a:r>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19</a:t>
            </a:fld>
            <a:endParaRPr lang="en-GB"/>
          </a:p>
        </p:txBody>
      </p:sp>
    </p:spTree>
    <p:extLst>
      <p:ext uri="{BB962C8B-B14F-4D97-AF65-F5344CB8AC3E}">
        <p14:creationId xmlns:p14="http://schemas.microsoft.com/office/powerpoint/2010/main" val="1272397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29295C0-E11D-4020-B264-E7C5D9E307C1}" type="slidenum">
              <a:rPr lang="en-GB"/>
              <a:pPr/>
              <a:t>2</a:t>
            </a:fld>
            <a:endParaRPr lang="en-GB"/>
          </a:p>
        </p:txBody>
      </p:sp>
      <p:sp>
        <p:nvSpPr>
          <p:cNvPr id="34818" name="Rectangle 2"/>
          <p:cNvSpPr>
            <a:spLocks noGrp="1" noChangeArrowheads="1"/>
          </p:cNvSpPr>
          <p:nvPr>
            <p:ph type="title"/>
          </p:nvPr>
        </p:nvSpPr>
        <p:spPr/>
        <p:txBody>
          <a:bodyPr/>
          <a:lstStyle/>
          <a:p>
            <a:r>
              <a:rPr lang="en-GB" dirty="0" smtClean="0"/>
              <a:t>Outline of argument</a:t>
            </a:r>
            <a:endParaRPr lang="en-GB" dirty="0"/>
          </a:p>
        </p:txBody>
      </p:sp>
      <p:sp>
        <p:nvSpPr>
          <p:cNvPr id="34819" name="Rectangle 3"/>
          <p:cNvSpPr>
            <a:spLocks noGrp="1" noChangeArrowheads="1"/>
          </p:cNvSpPr>
          <p:nvPr>
            <p:ph type="body" idx="1"/>
          </p:nvPr>
        </p:nvSpPr>
        <p:spPr/>
        <p:txBody>
          <a:bodyPr/>
          <a:lstStyle/>
          <a:p>
            <a:r>
              <a:rPr lang="en-GB" dirty="0" smtClean="0"/>
              <a:t>Simple argument addressing the full life-cycle of RAM not only transport:</a:t>
            </a:r>
          </a:p>
          <a:p>
            <a:pPr lvl="1"/>
            <a:r>
              <a:rPr lang="en-GB" sz="3200" dirty="0" smtClean="0"/>
              <a:t>Numerous legislations already exist for safety</a:t>
            </a:r>
          </a:p>
          <a:p>
            <a:pPr lvl="1"/>
            <a:r>
              <a:rPr lang="en-GB" sz="3200" dirty="0" smtClean="0"/>
              <a:t>More will come on line for security</a:t>
            </a:r>
          </a:p>
          <a:p>
            <a:pPr lvl="1"/>
            <a:r>
              <a:rPr lang="en-GB" sz="3200" dirty="0" smtClean="0"/>
              <a:t>Impact of technological developments such as use of telematics </a:t>
            </a:r>
          </a:p>
          <a:p>
            <a:r>
              <a:rPr lang="en-GB" dirty="0" smtClean="0"/>
              <a:t>Difficult to keep track of all the developments</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GB" dirty="0"/>
              <a:t>Advantages</a:t>
            </a:r>
          </a:p>
        </p:txBody>
      </p:sp>
      <p:sp>
        <p:nvSpPr>
          <p:cNvPr id="3" name="Content Placeholder 2"/>
          <p:cNvSpPr>
            <a:spLocks noGrp="1"/>
          </p:cNvSpPr>
          <p:nvPr>
            <p:ph idx="1"/>
          </p:nvPr>
        </p:nvSpPr>
        <p:spPr>
          <a:xfrm>
            <a:off x="467544" y="1484784"/>
            <a:ext cx="8229600" cy="4680520"/>
          </a:xfrm>
        </p:spPr>
        <p:txBody>
          <a:bodyPr/>
          <a:lstStyle/>
          <a:p>
            <a:r>
              <a:rPr lang="en-GB" sz="2000" dirty="0" smtClean="0">
                <a:latin typeface="Arial" pitchFamily="34" charset="0"/>
              </a:rPr>
              <a:t>Standardisation </a:t>
            </a:r>
            <a:r>
              <a:rPr lang="en-GB" sz="2000" dirty="0">
                <a:latin typeface="Arial" pitchFamily="34" charset="0"/>
              </a:rPr>
              <a:t>offers regulators and operating companies alike a clear picture of what must be achieved to meet rules and requirements and gain operating licences.</a:t>
            </a:r>
          </a:p>
          <a:p>
            <a:endParaRPr lang="en-GB" sz="2000" dirty="0" smtClean="0">
              <a:latin typeface="Arial" pitchFamily="34" charset="0"/>
            </a:endParaRPr>
          </a:p>
          <a:p>
            <a:r>
              <a:rPr lang="en-GB" sz="2000" dirty="0" smtClean="0">
                <a:latin typeface="Arial" pitchFamily="34" charset="0"/>
              </a:rPr>
              <a:t>A </a:t>
            </a:r>
            <a:r>
              <a:rPr lang="en-GB" sz="2000" dirty="0">
                <a:latin typeface="Arial" pitchFamily="34" charset="0"/>
              </a:rPr>
              <a:t>transparent graded hierarchy of licenced operators would offer a simplified and manageable solution to effective oversight.</a:t>
            </a:r>
          </a:p>
          <a:p>
            <a:endParaRPr lang="en-GB" sz="2000" dirty="0" smtClean="0">
              <a:latin typeface="Arial" pitchFamily="34" charset="0"/>
            </a:endParaRPr>
          </a:p>
          <a:p>
            <a:r>
              <a:rPr lang="en-GB" sz="2000" dirty="0" smtClean="0">
                <a:latin typeface="Arial" pitchFamily="34" charset="0"/>
              </a:rPr>
              <a:t>Focuses </a:t>
            </a:r>
            <a:r>
              <a:rPr lang="en-GB" sz="2000" dirty="0">
                <a:latin typeface="Arial" pitchFamily="34" charset="0"/>
              </a:rPr>
              <a:t>the efforts of limited regulators and control mechanisms (that is relatively small inspectorates) and improves ability to respond where most needed, reducing the burden of idiosyncratic national legislations.</a:t>
            </a:r>
          </a:p>
          <a:p>
            <a:endParaRPr lang="en-GB" sz="2000" dirty="0" smtClean="0">
              <a:latin typeface="Arial" pitchFamily="34" charset="0"/>
            </a:endParaRPr>
          </a:p>
          <a:p>
            <a:r>
              <a:rPr lang="en-GB" sz="2000" dirty="0" smtClean="0">
                <a:latin typeface="Arial" pitchFamily="34" charset="0"/>
              </a:rPr>
              <a:t>Secure </a:t>
            </a:r>
            <a:r>
              <a:rPr lang="en-GB" sz="2000" dirty="0">
                <a:latin typeface="Arial" pitchFamily="34" charset="0"/>
              </a:rPr>
              <a:t>operators will enjoy advantages with regards to fast track treatment and commercial benefits</a:t>
            </a:r>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20</a:t>
            </a:fld>
            <a:endParaRPr lang="en-GB"/>
          </a:p>
        </p:txBody>
      </p:sp>
    </p:spTree>
    <p:extLst>
      <p:ext uri="{BB962C8B-B14F-4D97-AF65-F5344CB8AC3E}">
        <p14:creationId xmlns:p14="http://schemas.microsoft.com/office/powerpoint/2010/main" val="3446232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Dis-advantages</a:t>
            </a:r>
            <a:r>
              <a:rPr lang="en-GB" dirty="0"/>
              <a:t/>
            </a:r>
            <a:br>
              <a:rPr lang="en-GB" dirty="0"/>
            </a:br>
            <a:endParaRPr lang="en-GB" dirty="0"/>
          </a:p>
        </p:txBody>
      </p:sp>
      <p:sp>
        <p:nvSpPr>
          <p:cNvPr id="3" name="Content Placeholder 2"/>
          <p:cNvSpPr>
            <a:spLocks noGrp="1"/>
          </p:cNvSpPr>
          <p:nvPr>
            <p:ph idx="1"/>
          </p:nvPr>
        </p:nvSpPr>
        <p:spPr/>
        <p:txBody>
          <a:bodyPr/>
          <a:lstStyle/>
          <a:p>
            <a:r>
              <a:rPr lang="en-GB" sz="2800" dirty="0" smtClean="0"/>
              <a:t>The </a:t>
            </a:r>
            <a:r>
              <a:rPr lang="en-GB" sz="2800" dirty="0"/>
              <a:t>system currently in place is often idiosyncratic in both national and sectoral dimensions, which implies an overhaul would be necessary to achieve agreements on common standards.</a:t>
            </a:r>
          </a:p>
          <a:p>
            <a:r>
              <a:rPr lang="en-GB" sz="2800" dirty="0" smtClean="0"/>
              <a:t>Devolving </a:t>
            </a:r>
            <a:r>
              <a:rPr lang="en-GB" sz="2800" dirty="0"/>
              <a:t>risks control through licenced operators could lead to the targeted penetration of the supply chain by terrorists or criminals.</a:t>
            </a:r>
          </a:p>
          <a:p>
            <a:r>
              <a:rPr lang="en-GB" sz="2800" dirty="0" smtClean="0"/>
              <a:t>Too </a:t>
            </a:r>
            <a:r>
              <a:rPr lang="en-GB" sz="2800" dirty="0"/>
              <a:t>many hurdles and administrative burdens could lead to an increase in the number of denials or delays in the shipments of RAM. </a:t>
            </a:r>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21</a:t>
            </a:fld>
            <a:endParaRPr lang="en-GB"/>
          </a:p>
        </p:txBody>
      </p:sp>
    </p:spTree>
    <p:extLst>
      <p:ext uri="{BB962C8B-B14F-4D97-AF65-F5344CB8AC3E}">
        <p14:creationId xmlns:p14="http://schemas.microsoft.com/office/powerpoint/2010/main" val="1867172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Ambitious and not an easy project</a:t>
            </a:r>
          </a:p>
          <a:p>
            <a:r>
              <a:rPr lang="en-GB" dirty="0" smtClean="0"/>
              <a:t>Could bring clarity and facilitate implementation and compliance</a:t>
            </a:r>
          </a:p>
          <a:p>
            <a:r>
              <a:rPr lang="en-GB" dirty="0" smtClean="0"/>
              <a:t>Chances of success?</a:t>
            </a:r>
          </a:p>
          <a:p>
            <a:endParaRPr lang="en-GB" dirty="0" smtClean="0"/>
          </a:p>
          <a:p>
            <a:pPr lvl="0"/>
            <a:r>
              <a:rPr lang="en-GB" dirty="0">
                <a:solidFill>
                  <a:srgbClr val="FF0000"/>
                </a:solidFill>
              </a:rPr>
              <a:t>THANK </a:t>
            </a:r>
            <a:r>
              <a:rPr lang="en-GB" dirty="0" smtClean="0">
                <a:solidFill>
                  <a:srgbClr val="FF0000"/>
                </a:solidFill>
              </a:rPr>
              <a:t> YOU </a:t>
            </a:r>
            <a:r>
              <a:rPr lang="en-GB" dirty="0">
                <a:solidFill>
                  <a:srgbClr val="FF0000"/>
                </a:solidFill>
              </a:rPr>
              <a:t>FOR YOUR ATTENTION</a:t>
            </a:r>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22</a:t>
            </a:fld>
            <a:endParaRPr lang="en-GB"/>
          </a:p>
        </p:txBody>
      </p:sp>
    </p:spTree>
    <p:extLst>
      <p:ext uri="{BB962C8B-B14F-4D97-AF65-F5344CB8AC3E}">
        <p14:creationId xmlns:p14="http://schemas.microsoft.com/office/powerpoint/2010/main" val="3756711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Proposal for a way forward</a:t>
            </a:r>
            <a:endParaRPr lang="en-GB" dirty="0"/>
          </a:p>
        </p:txBody>
      </p:sp>
      <p:sp>
        <p:nvSpPr>
          <p:cNvPr id="3" name="Content Placeholder 2"/>
          <p:cNvSpPr>
            <a:spLocks noGrp="1"/>
          </p:cNvSpPr>
          <p:nvPr>
            <p:ph idx="1"/>
          </p:nvPr>
        </p:nvSpPr>
        <p:spPr/>
        <p:txBody>
          <a:bodyPr/>
          <a:lstStyle/>
          <a:p>
            <a:r>
              <a:rPr lang="en-GB" dirty="0" smtClean="0"/>
              <a:t>Proposal:</a:t>
            </a:r>
            <a:endParaRPr lang="en-GB" dirty="0"/>
          </a:p>
          <a:p>
            <a:pPr lvl="1"/>
            <a:r>
              <a:rPr lang="en-GB" sz="3200" dirty="0" smtClean="0"/>
              <a:t>A new framework which will put all the elements of safety and security of management of RAM from cradle to final disposal under one single umbrella</a:t>
            </a:r>
          </a:p>
          <a:p>
            <a:pPr lvl="1"/>
            <a:endParaRPr lang="en-GB" sz="3200" dirty="0" smtClean="0"/>
          </a:p>
          <a:p>
            <a:pPr lvl="1"/>
            <a:r>
              <a:rPr lang="en-GB" sz="3200" dirty="0" smtClean="0"/>
              <a:t>Requirements for operators for obtaining a label “Safe and Secure Operator”.</a:t>
            </a:r>
          </a:p>
          <a:p>
            <a:pPr lvl="1"/>
            <a:endParaRPr lang="en-GB" sz="3200" dirty="0"/>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3</a:t>
            </a:fld>
            <a:endParaRPr lang="en-GB"/>
          </a:p>
        </p:txBody>
      </p:sp>
    </p:spTree>
    <p:extLst>
      <p:ext uri="{BB962C8B-B14F-4D97-AF65-F5344CB8AC3E}">
        <p14:creationId xmlns:p14="http://schemas.microsoft.com/office/powerpoint/2010/main" val="37004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 Past and recent developments on Safety</a:t>
            </a:r>
            <a:endParaRPr lang="en-GB" dirty="0"/>
          </a:p>
        </p:txBody>
      </p:sp>
      <p:sp>
        <p:nvSpPr>
          <p:cNvPr id="3" name="Content Placeholder 2"/>
          <p:cNvSpPr>
            <a:spLocks noGrp="1"/>
          </p:cNvSpPr>
          <p:nvPr>
            <p:ph idx="1"/>
          </p:nvPr>
        </p:nvSpPr>
        <p:spPr/>
        <p:txBody>
          <a:bodyPr/>
          <a:lstStyle/>
          <a:p>
            <a:r>
              <a:rPr lang="en-GB" dirty="0" smtClean="0"/>
              <a:t>International Framework</a:t>
            </a:r>
          </a:p>
          <a:p>
            <a:r>
              <a:rPr lang="en-GB" dirty="0" smtClean="0"/>
              <a:t>Additional EU Legislations</a:t>
            </a:r>
          </a:p>
          <a:p>
            <a:r>
              <a:rPr lang="en-GB" dirty="0" smtClean="0"/>
              <a:t>Potential future developments</a:t>
            </a:r>
          </a:p>
          <a:p>
            <a:pPr lvl="1"/>
            <a:r>
              <a:rPr lang="en-GB" sz="3200" dirty="0" smtClean="0"/>
              <a:t>Simplification</a:t>
            </a:r>
          </a:p>
          <a:p>
            <a:pPr lvl="1"/>
            <a:r>
              <a:rPr lang="en-GB" sz="3200" dirty="0" smtClean="0"/>
              <a:t>Telematics</a:t>
            </a:r>
          </a:p>
          <a:p>
            <a:r>
              <a:rPr lang="en-GB" dirty="0" smtClean="0"/>
              <a:t>Non legislative </a:t>
            </a:r>
            <a:r>
              <a:rPr lang="en-GB" dirty="0" smtClean="0"/>
              <a:t>development</a:t>
            </a:r>
            <a:endParaRPr lang="en-GB" dirty="0" smtClean="0"/>
          </a:p>
          <a:p>
            <a:pPr lvl="1"/>
            <a:r>
              <a:rPr lang="en-GB" sz="3200" dirty="0" smtClean="0"/>
              <a:t>Association of European Competent Authorities</a:t>
            </a:r>
          </a:p>
          <a:p>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637BE6B4-99C9-4EB2-83B6-B59B571299AA}" type="slidenum">
              <a:rPr lang="en-GB" smtClean="0"/>
              <a:pPr/>
              <a:t>4</a:t>
            </a:fld>
            <a:endParaRPr lang="en-GB"/>
          </a:p>
        </p:txBody>
      </p:sp>
    </p:spTree>
    <p:extLst>
      <p:ext uri="{BB962C8B-B14F-4D97-AF65-F5344CB8AC3E}">
        <p14:creationId xmlns:p14="http://schemas.microsoft.com/office/powerpoint/2010/main" val="692686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29278F5-6552-4570-ABDB-EEE909BC995D}" type="slidenum">
              <a:rPr lang="en-GB"/>
              <a:pPr/>
              <a:t>5</a:t>
            </a:fld>
            <a:endParaRPr lang="en-GB"/>
          </a:p>
        </p:txBody>
      </p:sp>
      <p:sp>
        <p:nvSpPr>
          <p:cNvPr id="46082" name="Rectangle 2"/>
          <p:cNvSpPr>
            <a:spLocks noGrp="1" noChangeArrowheads="1"/>
          </p:cNvSpPr>
          <p:nvPr>
            <p:ph type="title"/>
          </p:nvPr>
        </p:nvSpPr>
        <p:spPr/>
        <p:txBody>
          <a:bodyPr/>
          <a:lstStyle/>
          <a:p>
            <a:r>
              <a:rPr lang="fr-BE" dirty="0" err="1" smtClean="0"/>
              <a:t>Safety</a:t>
            </a:r>
            <a:r>
              <a:rPr lang="fr-BE" dirty="0" smtClean="0"/>
              <a:t>: International  Framework</a:t>
            </a:r>
            <a:endParaRPr lang="en-GB" dirty="0"/>
          </a:p>
        </p:txBody>
      </p:sp>
      <p:sp>
        <p:nvSpPr>
          <p:cNvPr id="46083" name="Rectangle 3"/>
          <p:cNvSpPr>
            <a:spLocks noGrp="1" noChangeArrowheads="1"/>
          </p:cNvSpPr>
          <p:nvPr>
            <p:ph type="body" idx="1"/>
          </p:nvPr>
        </p:nvSpPr>
        <p:spPr/>
        <p:txBody>
          <a:bodyPr/>
          <a:lstStyle/>
          <a:p>
            <a:endParaRPr lang="fr-B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5" y="1628800"/>
            <a:ext cx="828092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531E263-C5A0-46DE-ADC1-6C621CA56524}" type="slidenum">
              <a:rPr lang="en-GB"/>
              <a:pPr/>
              <a:t>6</a:t>
            </a:fld>
            <a:endParaRPr lang="en-GB"/>
          </a:p>
        </p:txBody>
      </p:sp>
      <p:sp>
        <p:nvSpPr>
          <p:cNvPr id="32770" name="Rectangle 2"/>
          <p:cNvSpPr>
            <a:spLocks noGrp="1" noChangeArrowheads="1"/>
          </p:cNvSpPr>
          <p:nvPr>
            <p:ph type="title"/>
          </p:nvPr>
        </p:nvSpPr>
        <p:spPr>
          <a:xfrm>
            <a:off x="467544" y="188640"/>
            <a:ext cx="8229600" cy="1143000"/>
          </a:xfrm>
        </p:spPr>
        <p:txBody>
          <a:bodyPr/>
          <a:lstStyle/>
          <a:p>
            <a:r>
              <a:rPr lang="en-GB" dirty="0" smtClean="0"/>
              <a:t>Additional EU Legislation</a:t>
            </a:r>
            <a:endParaRPr lang="en-GB" dirty="0"/>
          </a:p>
        </p:txBody>
      </p:sp>
      <p:sp>
        <p:nvSpPr>
          <p:cNvPr id="32771" name="Rectangle 3"/>
          <p:cNvSpPr>
            <a:spLocks noGrp="1" noChangeArrowheads="1"/>
          </p:cNvSpPr>
          <p:nvPr>
            <p:ph type="body" idx="1"/>
          </p:nvPr>
        </p:nvSpPr>
        <p:spPr/>
        <p:txBody>
          <a:bodyPr/>
          <a:lstStyle/>
          <a:p>
            <a:r>
              <a:rPr lang="en-GB" dirty="0" smtClean="0"/>
              <a:t>Directive </a:t>
            </a:r>
            <a:r>
              <a:rPr lang="en-GB" dirty="0"/>
              <a:t>laying down basic safety standards (BSS) for radioprotection </a:t>
            </a:r>
            <a:r>
              <a:rPr lang="en-GB" dirty="0" smtClean="0"/>
              <a:t>incorporating </a:t>
            </a:r>
            <a:r>
              <a:rPr lang="en-GB" dirty="0"/>
              <a:t>the international BSS from </a:t>
            </a:r>
            <a:r>
              <a:rPr lang="en-GB" dirty="0" smtClean="0"/>
              <a:t>IAEA  </a:t>
            </a:r>
            <a:endParaRPr lang="en-GB" dirty="0"/>
          </a:p>
          <a:p>
            <a:r>
              <a:rPr lang="en-GB" dirty="0" smtClean="0"/>
              <a:t>Directive </a:t>
            </a:r>
            <a:r>
              <a:rPr lang="en-GB" dirty="0"/>
              <a:t>on the control of high-activity sealed </a:t>
            </a:r>
            <a:r>
              <a:rPr lang="en-GB" dirty="0" smtClean="0"/>
              <a:t>sources</a:t>
            </a:r>
            <a:endParaRPr lang="en-GB" dirty="0"/>
          </a:p>
          <a:p>
            <a:r>
              <a:rPr lang="en-GB" dirty="0" smtClean="0"/>
              <a:t>Regulation </a:t>
            </a:r>
            <a:r>
              <a:rPr lang="en-GB" dirty="0"/>
              <a:t>laying down the procedure for shipments of radioactive substances between Member States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EFFBC72-E949-438A-A483-966D24566391}" type="slidenum">
              <a:rPr lang="en-GB"/>
              <a:pPr/>
              <a:t>7</a:t>
            </a:fld>
            <a:endParaRPr lang="en-GB"/>
          </a:p>
        </p:txBody>
      </p:sp>
      <p:sp>
        <p:nvSpPr>
          <p:cNvPr id="9218" name="Rectangle 2"/>
          <p:cNvSpPr>
            <a:spLocks noGrp="1" noChangeArrowheads="1"/>
          </p:cNvSpPr>
          <p:nvPr>
            <p:ph type="title"/>
          </p:nvPr>
        </p:nvSpPr>
        <p:spPr/>
        <p:txBody>
          <a:bodyPr/>
          <a:lstStyle/>
          <a:p>
            <a:r>
              <a:rPr lang="en-GB" dirty="0">
                <a:solidFill>
                  <a:srgbClr val="000000"/>
                </a:solidFill>
              </a:rPr>
              <a:t>Additional EU Legislation</a:t>
            </a:r>
            <a:endParaRPr lang="en-GB" dirty="0"/>
          </a:p>
        </p:txBody>
      </p:sp>
      <p:sp>
        <p:nvSpPr>
          <p:cNvPr id="9219" name="Rectangle 3"/>
          <p:cNvSpPr>
            <a:spLocks noGrp="1" noChangeArrowheads="1"/>
          </p:cNvSpPr>
          <p:nvPr>
            <p:ph type="body" idx="1"/>
          </p:nvPr>
        </p:nvSpPr>
        <p:spPr/>
        <p:txBody>
          <a:bodyPr/>
          <a:lstStyle/>
          <a:p>
            <a:pPr>
              <a:lnSpc>
                <a:spcPct val="90000"/>
              </a:lnSpc>
            </a:pPr>
            <a:r>
              <a:rPr lang="en-GB" dirty="0"/>
              <a:t>Directive establishing the authorisation requirements for </a:t>
            </a:r>
            <a:r>
              <a:rPr lang="en-GB" dirty="0" smtClean="0"/>
              <a:t>trans-boundary </a:t>
            </a:r>
            <a:r>
              <a:rPr lang="en-GB" dirty="0"/>
              <a:t>shipments of radioactive waste and spent fuel in and out of the </a:t>
            </a:r>
            <a:r>
              <a:rPr lang="en-GB" dirty="0" smtClean="0"/>
              <a:t>EU.</a:t>
            </a:r>
            <a:endParaRPr lang="en-GB" dirty="0"/>
          </a:p>
          <a:p>
            <a:pPr>
              <a:lnSpc>
                <a:spcPct val="90000"/>
              </a:lnSpc>
            </a:pPr>
            <a:r>
              <a:rPr lang="en-GB" dirty="0" smtClean="0"/>
              <a:t>Directive </a:t>
            </a:r>
            <a:r>
              <a:rPr lang="en-GB" dirty="0"/>
              <a:t>on radioactive waste management establishing a framework for the disposal of radioactive </a:t>
            </a:r>
            <a:r>
              <a:rPr lang="en-GB" dirty="0" smtClean="0"/>
              <a:t>waste. </a:t>
            </a:r>
            <a:endParaRPr lang="en-GB" dirty="0"/>
          </a:p>
          <a:p>
            <a:pPr>
              <a:lnSpc>
                <a:spcPct val="90000"/>
              </a:lnSpc>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21EBBFD-0AAC-4DA0-B9AE-03A5C7CDB7AE}" type="slidenum">
              <a:rPr lang="en-GB"/>
              <a:pPr/>
              <a:t>8</a:t>
            </a:fld>
            <a:endParaRPr lang="en-GB"/>
          </a:p>
        </p:txBody>
      </p:sp>
      <p:sp>
        <p:nvSpPr>
          <p:cNvPr id="3074" name="Rectangle 2"/>
          <p:cNvSpPr>
            <a:spLocks noGrp="1" noChangeArrowheads="1"/>
          </p:cNvSpPr>
          <p:nvPr>
            <p:ph type="title"/>
          </p:nvPr>
        </p:nvSpPr>
        <p:spPr/>
        <p:txBody>
          <a:bodyPr/>
          <a:lstStyle/>
          <a:p>
            <a:r>
              <a:rPr lang="en-GB" dirty="0">
                <a:solidFill>
                  <a:srgbClr val="000000"/>
                </a:solidFill>
              </a:rPr>
              <a:t>Additional EU Legislation</a:t>
            </a:r>
            <a:endParaRPr lang="en-GB" dirty="0"/>
          </a:p>
        </p:txBody>
      </p:sp>
      <p:sp>
        <p:nvSpPr>
          <p:cNvPr id="3075" name="Rectangle 3"/>
          <p:cNvSpPr>
            <a:spLocks noGrp="1" noChangeArrowheads="1"/>
          </p:cNvSpPr>
          <p:nvPr>
            <p:ph type="body" idx="1"/>
          </p:nvPr>
        </p:nvSpPr>
        <p:spPr/>
        <p:txBody>
          <a:bodyPr/>
          <a:lstStyle/>
          <a:p>
            <a:r>
              <a:rPr lang="en-GB" dirty="0"/>
              <a:t>European Council Resolution 2002/C119/05 </a:t>
            </a:r>
            <a:r>
              <a:rPr lang="en-GB" dirty="0" smtClean="0"/>
              <a:t>on setting up detection equipment for prevention </a:t>
            </a:r>
            <a:r>
              <a:rPr lang="en-GB" dirty="0"/>
              <a:t>of </a:t>
            </a:r>
            <a:r>
              <a:rPr lang="en-GB" dirty="0" smtClean="0"/>
              <a:t>RAM </a:t>
            </a:r>
            <a:r>
              <a:rPr lang="en-GB" dirty="0"/>
              <a:t>entering the scrap metal </a:t>
            </a:r>
            <a:r>
              <a:rPr lang="en-GB" dirty="0" smtClean="0"/>
              <a:t>cycle. </a:t>
            </a:r>
            <a:r>
              <a:rPr lang="en-GB" dirty="0"/>
              <a:t>This system is also useful for detecting illicit trafficking of radioactive material</a:t>
            </a:r>
            <a:r>
              <a:rPr lang="en-GB" dirty="0" smtClean="0"/>
              <a:t>.</a:t>
            </a:r>
          </a:p>
          <a:p>
            <a:r>
              <a:rPr lang="en-GB" dirty="0" smtClean="0"/>
              <a:t>Other legislation for general freight</a:t>
            </a:r>
            <a:endParaRPr lang="en-GB" dirty="0"/>
          </a:p>
          <a:p>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4278A5E-23E6-49EB-8BDB-1D15300C0DDC}" type="slidenum">
              <a:rPr lang="en-GB"/>
              <a:pPr/>
              <a:t>9</a:t>
            </a:fld>
            <a:endParaRPr lang="en-GB"/>
          </a:p>
        </p:txBody>
      </p:sp>
      <p:sp>
        <p:nvSpPr>
          <p:cNvPr id="36866" name="Rectangle 2"/>
          <p:cNvSpPr>
            <a:spLocks noGrp="1" noChangeArrowheads="1"/>
          </p:cNvSpPr>
          <p:nvPr>
            <p:ph type="title"/>
          </p:nvPr>
        </p:nvSpPr>
        <p:spPr/>
        <p:txBody>
          <a:bodyPr/>
          <a:lstStyle/>
          <a:p>
            <a:r>
              <a:rPr lang="en-GB" dirty="0" smtClean="0"/>
              <a:t>Possible future legislative developments</a:t>
            </a:r>
            <a:endParaRPr lang="en-GB" dirty="0"/>
          </a:p>
        </p:txBody>
      </p:sp>
      <p:sp>
        <p:nvSpPr>
          <p:cNvPr id="36867" name="Rectangle 3"/>
          <p:cNvSpPr>
            <a:spLocks noGrp="1" noChangeArrowheads="1"/>
          </p:cNvSpPr>
          <p:nvPr>
            <p:ph type="body" idx="1"/>
          </p:nvPr>
        </p:nvSpPr>
        <p:spPr/>
        <p:txBody>
          <a:bodyPr/>
          <a:lstStyle/>
          <a:p>
            <a:r>
              <a:rPr lang="en-GB" dirty="0" smtClean="0"/>
              <a:t>EU</a:t>
            </a:r>
          </a:p>
          <a:p>
            <a:pPr lvl="1"/>
            <a:r>
              <a:rPr lang="en-GB" sz="3200" dirty="0" smtClean="0"/>
              <a:t>Simplification: EU- wide registration for land carriers of RAM</a:t>
            </a:r>
          </a:p>
          <a:p>
            <a:pPr lvl="1"/>
            <a:endParaRPr lang="en-GB" sz="3200" dirty="0"/>
          </a:p>
          <a:p>
            <a:r>
              <a:rPr lang="en-GB" dirty="0" smtClean="0"/>
              <a:t>UN-ECE</a:t>
            </a:r>
          </a:p>
          <a:p>
            <a:pPr lvl="1"/>
            <a:r>
              <a:rPr lang="en-GB" sz="3200" dirty="0" smtClean="0"/>
              <a:t>Development of the use of telematics for transport of Dangerous Goods</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3200" b="0" i="0" u="none" strike="noStrike" cap="none" normalizeH="0" baseline="0" smtClean="0">
            <a:ln>
              <a:noFill/>
            </a:ln>
            <a:solidFill>
              <a:srgbClr val="FFFF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3200" b="0" i="0" u="none" strike="noStrike" cap="none" normalizeH="0" baseline="0" smtClean="0">
            <a:ln>
              <a:noFill/>
            </a:ln>
            <a:solidFill>
              <a:srgbClr val="FFFF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TotalTime>
  <Words>1308</Words>
  <Application>Microsoft Office PowerPoint</Application>
  <PresentationFormat>On-screen Show (4:3)</PresentationFormat>
  <Paragraphs>252</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Integrating Safety and Security in the EU: Past developments and suggested ways forward</vt:lpstr>
      <vt:lpstr>Outline of argument</vt:lpstr>
      <vt:lpstr>Proposal for a way forward</vt:lpstr>
      <vt:lpstr> I. Past and recent developments on Safety</vt:lpstr>
      <vt:lpstr>Safety: International  Framework</vt:lpstr>
      <vt:lpstr>Additional EU Legislation</vt:lpstr>
      <vt:lpstr>Additional EU Legislation</vt:lpstr>
      <vt:lpstr>Additional EU Legislation</vt:lpstr>
      <vt:lpstr>Possible future legislative developments</vt:lpstr>
      <vt:lpstr>Options for telematics</vt:lpstr>
      <vt:lpstr>Non legislative development</vt:lpstr>
      <vt:lpstr> II. Past and recent developments on Security</vt:lpstr>
      <vt:lpstr>Security framework</vt:lpstr>
      <vt:lpstr>Security</vt:lpstr>
      <vt:lpstr>Security</vt:lpstr>
      <vt:lpstr>III. Proposal for a way forward</vt:lpstr>
      <vt:lpstr>Items for a Framework Umbrella</vt:lpstr>
      <vt:lpstr>Items for a Framework Umbrella (cont’d)</vt:lpstr>
      <vt:lpstr>Facilitation for Safe and Secure operator</vt:lpstr>
      <vt:lpstr>Advantages</vt:lpstr>
      <vt:lpstr> Dis-advantages </vt:lpstr>
      <vt:lpstr>Conclusion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AND SAFETY PERCEPTIONS   Re-dressing the balance</dc:title>
  <dc:creator>Rossi</dc:creator>
  <cp:lastModifiedBy>user</cp:lastModifiedBy>
  <cp:revision>66</cp:revision>
  <dcterms:created xsi:type="dcterms:W3CDTF">2006-08-02T13:58:45Z</dcterms:created>
  <dcterms:modified xsi:type="dcterms:W3CDTF">2011-10-14T13:44:12Z</dcterms:modified>
</cp:coreProperties>
</file>