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88" r:id="rId4"/>
    <p:sldId id="289" r:id="rId5"/>
    <p:sldId id="290" r:id="rId6"/>
    <p:sldId id="291" r:id="rId7"/>
    <p:sldId id="265" r:id="rId8"/>
    <p:sldId id="292" r:id="rId9"/>
    <p:sldId id="294" r:id="rId10"/>
    <p:sldId id="295" r:id="rId11"/>
    <p:sldId id="296" r:id="rId12"/>
    <p:sldId id="304" r:id="rId13"/>
    <p:sldId id="273" r:id="rId14"/>
    <p:sldId id="305" r:id="rId15"/>
    <p:sldId id="282" r:id="rId16"/>
    <p:sldId id="285" r:id="rId17"/>
    <p:sldId id="274" r:id="rId18"/>
    <p:sldId id="287" r:id="rId19"/>
    <p:sldId id="299" r:id="rId20"/>
    <p:sldId id="300" r:id="rId21"/>
    <p:sldId id="301" r:id="rId22"/>
    <p:sldId id="302" r:id="rId23"/>
    <p:sldId id="303" r:id="rId24"/>
    <p:sldId id="268" r:id="rId25"/>
    <p:sldId id="281" r:id="rId26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3BD"/>
    <a:srgbClr val="CC00CC"/>
    <a:srgbClr val="FF0000"/>
    <a:srgbClr val="FF33CC"/>
    <a:srgbClr val="00FF00"/>
    <a:srgbClr val="00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167" autoAdjust="0"/>
  </p:normalViewPr>
  <p:slideViewPr>
    <p:cSldViewPr>
      <p:cViewPr>
        <p:scale>
          <a:sx n="90" d="100"/>
          <a:sy n="90" d="100"/>
        </p:scale>
        <p:origin x="-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125EC-D5D7-4DBE-BCBF-C2DD1C2A78BE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9CD0828-60E0-4030-8F2D-A6588164CC4C}">
      <dgm:prSet phldrT="[Text]"/>
      <dgm:spPr>
        <a:scene3d>
          <a:camera prst="orthographicFront"/>
          <a:lightRig rig="chilly" dir="t"/>
        </a:scene3d>
        <a:sp3d prstMaterial="translucentPowder">
          <a:bevelT w="127000" h="25400" prst="slope"/>
        </a:sp3d>
      </dgm:spPr>
      <dgm:t>
        <a:bodyPr/>
        <a:lstStyle/>
        <a:p>
          <a:r>
            <a:rPr lang="en-AU" b="1" dirty="0" smtClean="0">
              <a:solidFill>
                <a:srgbClr val="CC00CC"/>
              </a:solidFill>
            </a:rPr>
            <a:t>ARPANS Act &amp; Regulations</a:t>
          </a:r>
        </a:p>
        <a:p>
          <a:r>
            <a:rPr lang="en-AU" b="1" dirty="0" smtClean="0">
              <a:solidFill>
                <a:srgbClr val="CC00CC"/>
              </a:solidFill>
            </a:rPr>
            <a:t>Commonwealth</a:t>
          </a:r>
        </a:p>
        <a:p>
          <a:r>
            <a:rPr lang="en-AU" b="1" dirty="0" smtClean="0">
              <a:solidFill>
                <a:srgbClr val="CC00CC"/>
              </a:solidFill>
            </a:rPr>
            <a:t>(Road, rail &amp; inland waterways)</a:t>
          </a:r>
        </a:p>
        <a:p>
          <a:r>
            <a:rPr lang="en-AU" b="1" dirty="0" smtClean="0">
              <a:solidFill>
                <a:srgbClr val="CC00CC"/>
              </a:solidFill>
            </a:rPr>
            <a:t>ARPANSA Code of Practice based on IAEA TS-R-1</a:t>
          </a:r>
          <a:endParaRPr lang="en-AU" b="1" dirty="0">
            <a:solidFill>
              <a:srgbClr val="CC00CC"/>
            </a:solidFill>
          </a:endParaRPr>
        </a:p>
      </dgm:t>
    </dgm:pt>
    <dgm:pt modelId="{338B50FE-AC77-4486-B072-4B885C87F2B2}" type="parTrans" cxnId="{F734E069-F574-4CAC-B7E0-CC77172A6635}">
      <dgm:prSet/>
      <dgm:spPr/>
      <dgm:t>
        <a:bodyPr/>
        <a:lstStyle/>
        <a:p>
          <a:endParaRPr lang="en-AU"/>
        </a:p>
      </dgm:t>
    </dgm:pt>
    <dgm:pt modelId="{FC4F0A5A-EBBC-4AC5-A869-AE57720291C9}" type="sibTrans" cxnId="{F734E069-F574-4CAC-B7E0-CC77172A6635}">
      <dgm:prSet/>
      <dgm:spPr/>
      <dgm:t>
        <a:bodyPr/>
        <a:lstStyle/>
        <a:p>
          <a:endParaRPr lang="en-AU"/>
        </a:p>
      </dgm:t>
    </dgm:pt>
    <dgm:pt modelId="{191E0225-6390-47CA-A53B-2AC0953C6CE6}">
      <dgm:prSet phldrT="[Text]"/>
      <dgm:spPr>
        <a:scene3d>
          <a:camera prst="orthographicFront"/>
          <a:lightRig rig="chilly" dir="t"/>
        </a:scene3d>
        <a:sp3d prstMaterial="translucentPowder">
          <a:bevelT w="127000" h="25400" prst="slope"/>
        </a:sp3d>
      </dgm:spPr>
      <dgm:t>
        <a:bodyPr/>
        <a:lstStyle/>
        <a:p>
          <a:r>
            <a:rPr lang="en-AU" b="1" dirty="0" smtClean="0">
              <a:solidFill>
                <a:srgbClr val="CC00CC"/>
              </a:solidFill>
            </a:rPr>
            <a:t>Civil Aviation Act </a:t>
          </a:r>
        </a:p>
        <a:p>
          <a:r>
            <a:rPr lang="en-AU" b="1" dirty="0" smtClean="0">
              <a:solidFill>
                <a:srgbClr val="CC00CC"/>
              </a:solidFill>
            </a:rPr>
            <a:t>(Air Transport) </a:t>
          </a:r>
        </a:p>
        <a:p>
          <a:r>
            <a:rPr lang="en-AU" b="1" dirty="0" smtClean="0">
              <a:solidFill>
                <a:srgbClr val="CC00CC"/>
              </a:solidFill>
            </a:rPr>
            <a:t>TS-R-1 through ICAO Technical Instructions</a:t>
          </a:r>
          <a:endParaRPr lang="en-AU" b="1" dirty="0">
            <a:solidFill>
              <a:srgbClr val="CC00CC"/>
            </a:solidFill>
          </a:endParaRPr>
        </a:p>
      </dgm:t>
    </dgm:pt>
    <dgm:pt modelId="{AE7F55CF-926A-4B52-AC50-9AAEC159CC15}" type="parTrans" cxnId="{22994B90-5D57-4F1F-A2F6-31EA7B2AB84C}">
      <dgm:prSet/>
      <dgm:spPr/>
      <dgm:t>
        <a:bodyPr/>
        <a:lstStyle/>
        <a:p>
          <a:endParaRPr lang="en-AU"/>
        </a:p>
      </dgm:t>
    </dgm:pt>
    <dgm:pt modelId="{8FE6B629-940B-47E4-BBB6-388998A12329}" type="sibTrans" cxnId="{22994B90-5D57-4F1F-A2F6-31EA7B2AB84C}">
      <dgm:prSet/>
      <dgm:spPr/>
      <dgm:t>
        <a:bodyPr/>
        <a:lstStyle/>
        <a:p>
          <a:endParaRPr lang="en-AU"/>
        </a:p>
      </dgm:t>
    </dgm:pt>
    <dgm:pt modelId="{7537729B-27D1-4527-8E6F-2169E3F5D8A5}">
      <dgm:prSet phldrT="[Text]"/>
      <dgm:spPr>
        <a:scene3d>
          <a:camera prst="orthographicFront"/>
          <a:lightRig rig="chilly" dir="t"/>
        </a:scene3d>
        <a:sp3d prstMaterial="translucentPowder">
          <a:bevelT w="127000" h="25400" prst="slope"/>
        </a:sp3d>
      </dgm:spPr>
      <dgm:t>
        <a:bodyPr/>
        <a:lstStyle/>
        <a:p>
          <a:r>
            <a:rPr lang="en-AU" b="1" dirty="0" smtClean="0">
              <a:solidFill>
                <a:srgbClr val="CC00CC"/>
              </a:solidFill>
            </a:rPr>
            <a:t>Six States and two territories</a:t>
          </a:r>
        </a:p>
        <a:p>
          <a:r>
            <a:rPr lang="en-AU" b="1" dirty="0" smtClean="0">
              <a:solidFill>
                <a:srgbClr val="CC00CC"/>
              </a:solidFill>
            </a:rPr>
            <a:t>(Road, rail, inland waterways</a:t>
          </a:r>
          <a:r>
            <a:rPr lang="en-AU" dirty="0" smtClean="0">
              <a:solidFill>
                <a:srgbClr val="CC00CC"/>
              </a:solidFill>
            </a:rPr>
            <a:t>)</a:t>
          </a:r>
        </a:p>
        <a:p>
          <a:r>
            <a:rPr lang="en-AU" b="1" dirty="0" smtClean="0">
              <a:solidFill>
                <a:srgbClr val="CC00CC"/>
              </a:solidFill>
            </a:rPr>
            <a:t>Implement ARPANSA Code</a:t>
          </a:r>
          <a:endParaRPr lang="en-AU" b="1" dirty="0">
            <a:solidFill>
              <a:srgbClr val="CC00CC"/>
            </a:solidFill>
          </a:endParaRPr>
        </a:p>
      </dgm:t>
    </dgm:pt>
    <dgm:pt modelId="{10793469-71F3-4732-872C-170BED003AEA}" type="parTrans" cxnId="{297A39CC-D70C-40FF-AB09-07946640F571}">
      <dgm:prSet/>
      <dgm:spPr/>
      <dgm:t>
        <a:bodyPr/>
        <a:lstStyle/>
        <a:p>
          <a:endParaRPr lang="en-AU"/>
        </a:p>
      </dgm:t>
    </dgm:pt>
    <dgm:pt modelId="{C48F8879-97EB-4C00-B80A-E24682CF2150}" type="sibTrans" cxnId="{297A39CC-D70C-40FF-AB09-07946640F571}">
      <dgm:prSet/>
      <dgm:spPr/>
      <dgm:t>
        <a:bodyPr/>
        <a:lstStyle/>
        <a:p>
          <a:endParaRPr lang="en-AU"/>
        </a:p>
      </dgm:t>
    </dgm:pt>
    <dgm:pt modelId="{625FDA21-91EF-48F9-9756-543F33C52A06}">
      <dgm:prSet phldrT="[Text]"/>
      <dgm:spPr>
        <a:scene3d>
          <a:camera prst="orthographicFront"/>
          <a:lightRig rig="chilly" dir="t"/>
        </a:scene3d>
        <a:sp3d prstMaterial="translucentPowder">
          <a:bevelT w="127000" h="25400" prst="slope"/>
        </a:sp3d>
      </dgm:spPr>
      <dgm:t>
        <a:bodyPr/>
        <a:lstStyle/>
        <a:p>
          <a:r>
            <a:rPr lang="en-AU" b="1" dirty="0" smtClean="0">
              <a:solidFill>
                <a:srgbClr val="CC00CC"/>
              </a:solidFill>
            </a:rPr>
            <a:t>Marine Order 41</a:t>
          </a:r>
        </a:p>
        <a:p>
          <a:r>
            <a:rPr lang="en-AU" b="1" dirty="0" smtClean="0">
              <a:solidFill>
                <a:srgbClr val="CC00CC"/>
              </a:solidFill>
            </a:rPr>
            <a:t>(Sea Transport)</a:t>
          </a:r>
        </a:p>
        <a:p>
          <a:r>
            <a:rPr lang="en-AU" b="1" dirty="0" smtClean="0">
              <a:solidFill>
                <a:srgbClr val="CC00CC"/>
              </a:solidFill>
            </a:rPr>
            <a:t>IMDG Code</a:t>
          </a:r>
          <a:endParaRPr lang="en-AU" b="1" dirty="0">
            <a:solidFill>
              <a:srgbClr val="CC00CC"/>
            </a:solidFill>
          </a:endParaRPr>
        </a:p>
      </dgm:t>
    </dgm:pt>
    <dgm:pt modelId="{405ED401-2037-42DB-A746-CDA53BDCE0AD}" type="parTrans" cxnId="{C6F0F72F-F106-486F-BA03-535E1234BB14}">
      <dgm:prSet/>
      <dgm:spPr/>
      <dgm:t>
        <a:bodyPr/>
        <a:lstStyle/>
        <a:p>
          <a:endParaRPr lang="en-AU"/>
        </a:p>
      </dgm:t>
    </dgm:pt>
    <dgm:pt modelId="{0CC5A40B-2E46-4071-85E4-445059A1683C}" type="sibTrans" cxnId="{C6F0F72F-F106-486F-BA03-535E1234BB14}">
      <dgm:prSet/>
      <dgm:spPr/>
      <dgm:t>
        <a:bodyPr/>
        <a:lstStyle/>
        <a:p>
          <a:endParaRPr lang="en-AU"/>
        </a:p>
      </dgm:t>
    </dgm:pt>
    <dgm:pt modelId="{22DAE4FE-79B2-4EE1-8EC4-29486507E45A}">
      <dgm:prSet/>
      <dgm:spPr/>
      <dgm:t>
        <a:bodyPr/>
        <a:lstStyle/>
        <a:p>
          <a:pPr rtl="0"/>
          <a:r>
            <a:rPr kumimoji="0" lang="en-A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Transport Competent</a:t>
          </a:r>
          <a:r>
            <a:rPr kumimoji="0" lang="en-AU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 Authority Forum- National WG to discuss all relevant regulatory matters &amp; uniformity</a:t>
          </a:r>
          <a:endParaRPr kumimoji="0" lang="en-AU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endParaRPr>
        </a:p>
      </dgm:t>
    </dgm:pt>
    <dgm:pt modelId="{AC4F25E0-5122-4E89-8EB8-6899C2300501}" type="parTrans" cxnId="{A481E31C-8392-4034-8FC7-3627B1AEEBF6}">
      <dgm:prSet/>
      <dgm:spPr/>
      <dgm:t>
        <a:bodyPr/>
        <a:lstStyle/>
        <a:p>
          <a:endParaRPr lang="en-AU"/>
        </a:p>
      </dgm:t>
    </dgm:pt>
    <dgm:pt modelId="{B6A5C563-7762-411F-B7B5-7CAC54F2F560}" type="sibTrans" cxnId="{A481E31C-8392-4034-8FC7-3627B1AEEBF6}">
      <dgm:prSet/>
      <dgm:spPr/>
      <dgm:t>
        <a:bodyPr/>
        <a:lstStyle/>
        <a:p>
          <a:endParaRPr lang="en-AU"/>
        </a:p>
      </dgm:t>
    </dgm:pt>
    <dgm:pt modelId="{D8F1C6FE-472C-44CB-A2EC-5D85DFC8BAC3}" type="pres">
      <dgm:prSet presAssocID="{A05125EC-D5D7-4DBE-BCBF-C2DD1C2A78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C039D0-7C51-422C-9A15-74C728E7C322}" type="pres">
      <dgm:prSet presAssocID="{A9CD0828-60E0-4030-8F2D-A6588164CC4C}" presName="node" presStyleLbl="node1" presStyleIdx="0" presStyleCnt="5" custLinFactNeighborX="54849" custLinFactNeighborY="971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F202000-BBD4-426B-8F36-91F4F7269187}" type="pres">
      <dgm:prSet presAssocID="{FC4F0A5A-EBBC-4AC5-A869-AE57720291C9}" presName="sibTrans" presStyleCnt="0"/>
      <dgm:spPr/>
    </dgm:pt>
    <dgm:pt modelId="{1ADEBA4C-48B9-4EA7-8C1E-68256059F121}" type="pres">
      <dgm:prSet presAssocID="{191E0225-6390-47CA-A53B-2AC0953C6CE6}" presName="node" presStyleLbl="node1" presStyleIdx="1" presStyleCnt="5" custLinFactX="-61546" custLinFactNeighborX="-100000" custLinFactNeighborY="971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87FCCC2-7537-4641-BF8F-830204ACEF3A}" type="pres">
      <dgm:prSet presAssocID="{8FE6B629-940B-47E4-BBB6-388998A12329}" presName="sibTrans" presStyleCnt="0"/>
      <dgm:spPr/>
    </dgm:pt>
    <dgm:pt modelId="{FE8F63BC-05C6-4F3E-945F-9F2377DEBCC0}" type="pres">
      <dgm:prSet presAssocID="{7537729B-27D1-4527-8E6F-2169E3F5D8A5}" presName="node" presStyleLbl="node1" presStyleIdx="2" presStyleCnt="5" custLinFactNeighborX="43028" custLinFactNeighborY="1619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3A98D6-3B39-49E9-9B67-B6D71AA539C6}" type="pres">
      <dgm:prSet presAssocID="{C48F8879-97EB-4C00-B80A-E24682CF2150}" presName="sibTrans" presStyleCnt="0"/>
      <dgm:spPr/>
    </dgm:pt>
    <dgm:pt modelId="{7636DB72-B4B9-4651-AC53-F163FBB199A5}" type="pres">
      <dgm:prSet presAssocID="{625FDA21-91EF-48F9-9756-543F33C52A06}" presName="node" presStyleLbl="node1" presStyleIdx="3" presStyleCnt="5" custLinFactY="-6948" custLinFactNeighborX="54200" custLinFactNeighborY="-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13D33F5-1565-4546-85D6-13FD3ABD50E5}" type="pres">
      <dgm:prSet presAssocID="{0CC5A40B-2E46-4071-85E4-445059A1683C}" presName="sibTrans" presStyleCnt="0"/>
      <dgm:spPr/>
    </dgm:pt>
    <dgm:pt modelId="{6A7DABCB-04C1-45E2-8083-C9260C65FDFD}" type="pres">
      <dgm:prSet presAssocID="{22DAE4FE-79B2-4EE1-8EC4-29486507E45A}" presName="node" presStyleLbl="node1" presStyleIdx="4" presStyleCnt="5" custLinFactX="3289" custLinFactNeighborX="100000" custLinFactNeighborY="-95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B51762-ED5F-4B84-9A8B-17687178B35B}" type="presOf" srcId="{22DAE4FE-79B2-4EE1-8EC4-29486507E45A}" destId="{6A7DABCB-04C1-45E2-8083-C9260C65FDFD}" srcOrd="0" destOrd="0" presId="urn:microsoft.com/office/officeart/2005/8/layout/default#1"/>
    <dgm:cxn modelId="{C6F0F72F-F106-486F-BA03-535E1234BB14}" srcId="{A05125EC-D5D7-4DBE-BCBF-C2DD1C2A78BE}" destId="{625FDA21-91EF-48F9-9756-543F33C52A06}" srcOrd="3" destOrd="0" parTransId="{405ED401-2037-42DB-A746-CDA53BDCE0AD}" sibTransId="{0CC5A40B-2E46-4071-85E4-445059A1683C}"/>
    <dgm:cxn modelId="{B73E86F2-FC18-42ED-8F8C-36E6A0AA2DA1}" type="presOf" srcId="{A9CD0828-60E0-4030-8F2D-A6588164CC4C}" destId="{F5C039D0-7C51-422C-9A15-74C728E7C322}" srcOrd="0" destOrd="0" presId="urn:microsoft.com/office/officeart/2005/8/layout/default#1"/>
    <dgm:cxn modelId="{999D942F-3F94-4219-A4F7-1274D4AF0CD8}" type="presOf" srcId="{625FDA21-91EF-48F9-9756-543F33C52A06}" destId="{7636DB72-B4B9-4651-AC53-F163FBB199A5}" srcOrd="0" destOrd="0" presId="urn:microsoft.com/office/officeart/2005/8/layout/default#1"/>
    <dgm:cxn modelId="{CE7684A6-A70D-4EE2-BA68-F3104D933394}" type="presOf" srcId="{191E0225-6390-47CA-A53B-2AC0953C6CE6}" destId="{1ADEBA4C-48B9-4EA7-8C1E-68256059F121}" srcOrd="0" destOrd="0" presId="urn:microsoft.com/office/officeart/2005/8/layout/default#1"/>
    <dgm:cxn modelId="{A481E31C-8392-4034-8FC7-3627B1AEEBF6}" srcId="{A05125EC-D5D7-4DBE-BCBF-C2DD1C2A78BE}" destId="{22DAE4FE-79B2-4EE1-8EC4-29486507E45A}" srcOrd="4" destOrd="0" parTransId="{AC4F25E0-5122-4E89-8EB8-6899C2300501}" sibTransId="{B6A5C563-7762-411F-B7B5-7CAC54F2F560}"/>
    <dgm:cxn modelId="{0C7FF695-695B-4509-834F-23011316AF46}" type="presOf" srcId="{A05125EC-D5D7-4DBE-BCBF-C2DD1C2A78BE}" destId="{D8F1C6FE-472C-44CB-A2EC-5D85DFC8BAC3}" srcOrd="0" destOrd="0" presId="urn:microsoft.com/office/officeart/2005/8/layout/default#1"/>
    <dgm:cxn modelId="{A0C02A6B-B59A-4BAE-824A-34504F16C8AC}" type="presOf" srcId="{7537729B-27D1-4527-8E6F-2169E3F5D8A5}" destId="{FE8F63BC-05C6-4F3E-945F-9F2377DEBCC0}" srcOrd="0" destOrd="0" presId="urn:microsoft.com/office/officeart/2005/8/layout/default#1"/>
    <dgm:cxn modelId="{22994B90-5D57-4F1F-A2F6-31EA7B2AB84C}" srcId="{A05125EC-D5D7-4DBE-BCBF-C2DD1C2A78BE}" destId="{191E0225-6390-47CA-A53B-2AC0953C6CE6}" srcOrd="1" destOrd="0" parTransId="{AE7F55CF-926A-4B52-AC50-9AAEC159CC15}" sibTransId="{8FE6B629-940B-47E4-BBB6-388998A12329}"/>
    <dgm:cxn modelId="{297A39CC-D70C-40FF-AB09-07946640F571}" srcId="{A05125EC-D5D7-4DBE-BCBF-C2DD1C2A78BE}" destId="{7537729B-27D1-4527-8E6F-2169E3F5D8A5}" srcOrd="2" destOrd="0" parTransId="{10793469-71F3-4732-872C-170BED003AEA}" sibTransId="{C48F8879-97EB-4C00-B80A-E24682CF2150}"/>
    <dgm:cxn modelId="{F734E069-F574-4CAC-B7E0-CC77172A6635}" srcId="{A05125EC-D5D7-4DBE-BCBF-C2DD1C2A78BE}" destId="{A9CD0828-60E0-4030-8F2D-A6588164CC4C}" srcOrd="0" destOrd="0" parTransId="{338B50FE-AC77-4486-B072-4B885C87F2B2}" sibTransId="{FC4F0A5A-EBBC-4AC5-A869-AE57720291C9}"/>
    <dgm:cxn modelId="{39598554-9232-42A8-8B57-3BB6674E886D}" type="presParOf" srcId="{D8F1C6FE-472C-44CB-A2EC-5D85DFC8BAC3}" destId="{F5C039D0-7C51-422C-9A15-74C728E7C322}" srcOrd="0" destOrd="0" presId="urn:microsoft.com/office/officeart/2005/8/layout/default#1"/>
    <dgm:cxn modelId="{D4D4D609-6A50-447A-AB0F-D371480C24F5}" type="presParOf" srcId="{D8F1C6FE-472C-44CB-A2EC-5D85DFC8BAC3}" destId="{0F202000-BBD4-426B-8F36-91F4F7269187}" srcOrd="1" destOrd="0" presId="urn:microsoft.com/office/officeart/2005/8/layout/default#1"/>
    <dgm:cxn modelId="{329F7777-9F56-46B5-9E06-F5178C75EAD2}" type="presParOf" srcId="{D8F1C6FE-472C-44CB-A2EC-5D85DFC8BAC3}" destId="{1ADEBA4C-48B9-4EA7-8C1E-68256059F121}" srcOrd="2" destOrd="0" presId="urn:microsoft.com/office/officeart/2005/8/layout/default#1"/>
    <dgm:cxn modelId="{1A3421EB-AA1F-4AD6-B767-9C1FB778EE99}" type="presParOf" srcId="{D8F1C6FE-472C-44CB-A2EC-5D85DFC8BAC3}" destId="{187FCCC2-7537-4641-BF8F-830204ACEF3A}" srcOrd="3" destOrd="0" presId="urn:microsoft.com/office/officeart/2005/8/layout/default#1"/>
    <dgm:cxn modelId="{D8E98998-AD91-4535-8F29-5D2EADF4E3C7}" type="presParOf" srcId="{D8F1C6FE-472C-44CB-A2EC-5D85DFC8BAC3}" destId="{FE8F63BC-05C6-4F3E-945F-9F2377DEBCC0}" srcOrd="4" destOrd="0" presId="urn:microsoft.com/office/officeart/2005/8/layout/default#1"/>
    <dgm:cxn modelId="{2651D6A4-8313-404C-AC8B-FEF3F9816F03}" type="presParOf" srcId="{D8F1C6FE-472C-44CB-A2EC-5D85DFC8BAC3}" destId="{DA3A98D6-3B39-49E9-9B67-B6D71AA539C6}" srcOrd="5" destOrd="0" presId="urn:microsoft.com/office/officeart/2005/8/layout/default#1"/>
    <dgm:cxn modelId="{16563F4B-9D8A-4CB2-AA5D-4544EDDFF8C4}" type="presParOf" srcId="{D8F1C6FE-472C-44CB-A2EC-5D85DFC8BAC3}" destId="{7636DB72-B4B9-4651-AC53-F163FBB199A5}" srcOrd="6" destOrd="0" presId="urn:microsoft.com/office/officeart/2005/8/layout/default#1"/>
    <dgm:cxn modelId="{1D6E6238-2E16-41B4-9790-45B205F4DE5D}" type="presParOf" srcId="{D8F1C6FE-472C-44CB-A2EC-5D85DFC8BAC3}" destId="{A13D33F5-1565-4546-85D6-13FD3ABD50E5}" srcOrd="7" destOrd="0" presId="urn:microsoft.com/office/officeart/2005/8/layout/default#1"/>
    <dgm:cxn modelId="{41882BDA-0D5E-4AA6-9652-6B464CE61D6B}" type="presParOf" srcId="{D8F1C6FE-472C-44CB-A2EC-5D85DFC8BAC3}" destId="{6A7DABCB-04C1-45E2-8083-C9260C65FDF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BC60FB-FC7F-48AA-92DE-D263B9AFBD88}" type="doc">
      <dgm:prSet loTypeId="urn:microsoft.com/office/officeart/2005/8/layout/lProcess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ECAF12C3-B9EC-4D8F-BD7F-7E3F868E97F9}">
      <dgm:prSet phldrT="[Text]"/>
      <dgm:spPr/>
      <dgm:t>
        <a:bodyPr/>
        <a:lstStyle/>
        <a:p>
          <a:endParaRPr lang="en-AU" dirty="0"/>
        </a:p>
      </dgm:t>
    </dgm:pt>
    <dgm:pt modelId="{BF3D15BD-9675-4400-9C8D-33E4ADED9734}" type="parTrans" cxnId="{5B157DE6-5DA6-48FD-8419-A64C4A3E5465}">
      <dgm:prSet/>
      <dgm:spPr/>
      <dgm:t>
        <a:bodyPr/>
        <a:lstStyle/>
        <a:p>
          <a:endParaRPr lang="en-AU"/>
        </a:p>
      </dgm:t>
    </dgm:pt>
    <dgm:pt modelId="{592CC7AA-B0BC-49A3-A643-4A9F118037F2}" type="sibTrans" cxnId="{5B157DE6-5DA6-48FD-8419-A64C4A3E5465}">
      <dgm:prSet/>
      <dgm:spPr/>
      <dgm:t>
        <a:bodyPr/>
        <a:lstStyle/>
        <a:p>
          <a:endParaRPr lang="en-AU"/>
        </a:p>
      </dgm:t>
    </dgm:pt>
    <dgm:pt modelId="{EBAEC63F-B216-4A62-A642-78C394AD210E}">
      <dgm:prSet phldrT="[Text]"/>
      <dgm:spPr/>
      <dgm:t>
        <a:bodyPr/>
        <a:lstStyle/>
        <a:p>
          <a:r>
            <a:rPr lang="en-AU" dirty="0" smtClean="0"/>
            <a:t>ARPANSA Assessment</a:t>
          </a:r>
          <a:endParaRPr lang="en-AU" dirty="0"/>
        </a:p>
      </dgm:t>
    </dgm:pt>
    <dgm:pt modelId="{57B2613D-963E-41E9-BFAE-AC9DDE1243F9}" type="parTrans" cxnId="{C2D3B2C7-45D4-49B0-8655-8D290FFCC808}">
      <dgm:prSet/>
      <dgm:spPr/>
      <dgm:t>
        <a:bodyPr/>
        <a:lstStyle/>
        <a:p>
          <a:endParaRPr lang="en-AU"/>
        </a:p>
      </dgm:t>
    </dgm:pt>
    <dgm:pt modelId="{8D131726-C854-4F57-A15C-C031B172A11A}" type="sibTrans" cxnId="{C2D3B2C7-45D4-49B0-8655-8D290FFCC808}">
      <dgm:prSet/>
      <dgm:spPr/>
      <dgm:t>
        <a:bodyPr/>
        <a:lstStyle/>
        <a:p>
          <a:endParaRPr lang="en-AU"/>
        </a:p>
      </dgm:t>
    </dgm:pt>
    <dgm:pt modelId="{5AF2EB99-D08E-4F66-A2E6-F742545AE72B}">
      <dgm:prSet phldrT="[Text]"/>
      <dgm:spPr/>
      <dgm:t>
        <a:bodyPr/>
        <a:lstStyle/>
        <a:p>
          <a:r>
            <a:rPr lang="en-AU" b="1" dirty="0" smtClean="0"/>
            <a:t>ARPANSA Approval/Validation Certificate</a:t>
          </a:r>
          <a:endParaRPr lang="en-AU" dirty="0"/>
        </a:p>
      </dgm:t>
    </dgm:pt>
    <dgm:pt modelId="{21AA95E5-00CE-4716-8528-7C8F170D71AA}" type="parTrans" cxnId="{8672561C-F0DF-47B1-AC67-F1A587BF1EDF}">
      <dgm:prSet/>
      <dgm:spPr/>
      <dgm:t>
        <a:bodyPr/>
        <a:lstStyle/>
        <a:p>
          <a:endParaRPr lang="en-AU"/>
        </a:p>
      </dgm:t>
    </dgm:pt>
    <dgm:pt modelId="{11A2A37E-D2FC-4125-9925-AC8C6DE3CCF0}" type="sibTrans" cxnId="{8672561C-F0DF-47B1-AC67-F1A587BF1EDF}">
      <dgm:prSet/>
      <dgm:spPr/>
      <dgm:t>
        <a:bodyPr/>
        <a:lstStyle/>
        <a:p>
          <a:endParaRPr lang="en-AU"/>
        </a:p>
      </dgm:t>
    </dgm:pt>
    <dgm:pt modelId="{B0484360-828A-4774-8A25-93381E82229B}">
      <dgm:prSet phldrT="[Text]" phldr="1"/>
      <dgm:spPr/>
      <dgm:t>
        <a:bodyPr/>
        <a:lstStyle/>
        <a:p>
          <a:endParaRPr lang="en-AU" dirty="0"/>
        </a:p>
      </dgm:t>
    </dgm:pt>
    <dgm:pt modelId="{F6181EDA-AAC3-4073-B641-01BCB4371888}" type="parTrans" cxnId="{CF9F182F-B301-4F47-B5B6-8E6544373162}">
      <dgm:prSet/>
      <dgm:spPr/>
      <dgm:t>
        <a:bodyPr/>
        <a:lstStyle/>
        <a:p>
          <a:endParaRPr lang="en-AU"/>
        </a:p>
      </dgm:t>
    </dgm:pt>
    <dgm:pt modelId="{B14D33D9-2CA3-4A30-859D-B83D9A18C0A7}" type="sibTrans" cxnId="{CF9F182F-B301-4F47-B5B6-8E6544373162}">
      <dgm:prSet/>
      <dgm:spPr/>
      <dgm:t>
        <a:bodyPr/>
        <a:lstStyle/>
        <a:p>
          <a:endParaRPr lang="en-AU"/>
        </a:p>
      </dgm:t>
    </dgm:pt>
    <dgm:pt modelId="{98BC0B25-4C31-46D1-9351-A65A1A75186C}">
      <dgm:prSet phldrT="[Text]"/>
      <dgm:spPr/>
      <dgm:t>
        <a:bodyPr/>
        <a:lstStyle/>
        <a:p>
          <a:r>
            <a:rPr lang="en-AU" dirty="0" smtClean="0"/>
            <a:t>Request for Additional Information</a:t>
          </a:r>
          <a:endParaRPr lang="en-AU" dirty="0"/>
        </a:p>
      </dgm:t>
    </dgm:pt>
    <dgm:pt modelId="{3BEDCC3E-4830-47A1-B57B-8A6552B0F796}" type="parTrans" cxnId="{061D1B1F-BA3A-4295-9809-F9D305C35793}">
      <dgm:prSet/>
      <dgm:spPr/>
      <dgm:t>
        <a:bodyPr/>
        <a:lstStyle/>
        <a:p>
          <a:endParaRPr lang="en-AU"/>
        </a:p>
      </dgm:t>
    </dgm:pt>
    <dgm:pt modelId="{A37E8F6A-BD11-44C0-A6DA-580877A8C902}" type="sibTrans" cxnId="{061D1B1F-BA3A-4295-9809-F9D305C35793}">
      <dgm:prSet/>
      <dgm:spPr/>
      <dgm:t>
        <a:bodyPr/>
        <a:lstStyle/>
        <a:p>
          <a:endParaRPr lang="en-AU"/>
        </a:p>
      </dgm:t>
    </dgm:pt>
    <dgm:pt modelId="{11925619-8CB3-4A95-B854-B0C51F58FF77}">
      <dgm:prSet phldrT="[Text]"/>
      <dgm:spPr/>
      <dgm:t>
        <a:bodyPr/>
        <a:lstStyle/>
        <a:p>
          <a:r>
            <a:rPr lang="en-AU" dirty="0" smtClean="0"/>
            <a:t>Adequacy of Information</a:t>
          </a:r>
          <a:endParaRPr lang="en-AU" dirty="0"/>
        </a:p>
      </dgm:t>
    </dgm:pt>
    <dgm:pt modelId="{39E73E3D-12AC-4195-BE20-A09A97BF777F}" type="parTrans" cxnId="{71EF07BA-7035-4F3F-9E98-E490034D8765}">
      <dgm:prSet/>
      <dgm:spPr/>
      <dgm:t>
        <a:bodyPr/>
        <a:lstStyle/>
        <a:p>
          <a:endParaRPr lang="en-AU"/>
        </a:p>
      </dgm:t>
    </dgm:pt>
    <dgm:pt modelId="{3F6108FC-ECB6-43A8-9DB5-253937E27189}" type="sibTrans" cxnId="{71EF07BA-7035-4F3F-9E98-E490034D8765}">
      <dgm:prSet/>
      <dgm:spPr/>
      <dgm:t>
        <a:bodyPr/>
        <a:lstStyle/>
        <a:p>
          <a:endParaRPr lang="en-AU"/>
        </a:p>
      </dgm:t>
    </dgm:pt>
    <dgm:pt modelId="{BC486756-315E-422D-A33D-69E7FA063E0C}">
      <dgm:prSet phldrT="[Text]"/>
      <dgm:spPr/>
      <dgm:t>
        <a:bodyPr/>
        <a:lstStyle/>
        <a:p>
          <a:r>
            <a:rPr lang="en-AU" dirty="0" smtClean="0"/>
            <a:t>No</a:t>
          </a:r>
          <a:endParaRPr lang="en-AU" dirty="0"/>
        </a:p>
      </dgm:t>
    </dgm:pt>
    <dgm:pt modelId="{EABD4716-11C8-4FAD-9194-432BAAED5C8F}" type="parTrans" cxnId="{FFFF2C12-1195-49CE-8F47-B45847D82752}">
      <dgm:prSet/>
      <dgm:spPr/>
      <dgm:t>
        <a:bodyPr/>
        <a:lstStyle/>
        <a:p>
          <a:endParaRPr lang="en-AU"/>
        </a:p>
      </dgm:t>
    </dgm:pt>
    <dgm:pt modelId="{13F3AAA8-6F2A-4F12-A570-FB88A21C8DE7}" type="sibTrans" cxnId="{FFFF2C12-1195-49CE-8F47-B45847D82752}">
      <dgm:prSet/>
      <dgm:spPr/>
      <dgm:t>
        <a:bodyPr/>
        <a:lstStyle/>
        <a:p>
          <a:endParaRPr lang="en-AU"/>
        </a:p>
      </dgm:t>
    </dgm:pt>
    <dgm:pt modelId="{5BEA8D1C-7319-4AED-98C3-CF3DF45C8284}">
      <dgm:prSet phldrT="[Text]"/>
      <dgm:spPr/>
      <dgm:t>
        <a:bodyPr/>
        <a:lstStyle/>
        <a:p>
          <a:r>
            <a:rPr lang="en-AU" b="1" dirty="0" smtClean="0"/>
            <a:t>Transport Plan Application for Approval/Validation</a:t>
          </a:r>
          <a:endParaRPr lang="en-AU" dirty="0"/>
        </a:p>
      </dgm:t>
    </dgm:pt>
    <dgm:pt modelId="{A1F803DC-D85A-4BD2-8613-143090F3656D}" type="parTrans" cxnId="{ED57B833-D098-45E7-9BF1-979B81E31A23}">
      <dgm:prSet/>
      <dgm:spPr/>
      <dgm:t>
        <a:bodyPr/>
        <a:lstStyle/>
        <a:p>
          <a:endParaRPr lang="en-AU"/>
        </a:p>
      </dgm:t>
    </dgm:pt>
    <dgm:pt modelId="{2B106E5E-29FF-48BF-BC4B-F4B35BA372C7}" type="sibTrans" cxnId="{ED57B833-D098-45E7-9BF1-979B81E31A23}">
      <dgm:prSet/>
      <dgm:spPr/>
      <dgm:t>
        <a:bodyPr/>
        <a:lstStyle/>
        <a:p>
          <a:endParaRPr lang="en-AU"/>
        </a:p>
      </dgm:t>
    </dgm:pt>
    <dgm:pt modelId="{D5F81263-5224-4D1B-9A8E-E4B8B9ABE2B4}">
      <dgm:prSet/>
      <dgm:spPr/>
      <dgm:t>
        <a:bodyPr/>
        <a:lstStyle/>
        <a:p>
          <a:r>
            <a:rPr lang="en-AU" dirty="0" smtClean="0"/>
            <a:t>Yes</a:t>
          </a:r>
          <a:endParaRPr lang="en-AU" dirty="0"/>
        </a:p>
      </dgm:t>
    </dgm:pt>
    <dgm:pt modelId="{7E1CA938-10C0-4052-96DC-FBE3AFBCF01F}" type="parTrans" cxnId="{ECE8516C-3866-45D1-B7C6-8E8ADEB7DB9D}">
      <dgm:prSet/>
      <dgm:spPr/>
      <dgm:t>
        <a:bodyPr/>
        <a:lstStyle/>
        <a:p>
          <a:endParaRPr lang="en-AU"/>
        </a:p>
      </dgm:t>
    </dgm:pt>
    <dgm:pt modelId="{8BB07949-066C-476B-8DB5-7A63FA28863D}" type="sibTrans" cxnId="{ECE8516C-3866-45D1-B7C6-8E8ADEB7DB9D}">
      <dgm:prSet/>
      <dgm:spPr/>
      <dgm:t>
        <a:bodyPr/>
        <a:lstStyle/>
        <a:p>
          <a:endParaRPr lang="en-AU"/>
        </a:p>
      </dgm:t>
    </dgm:pt>
    <dgm:pt modelId="{C8630B44-81C2-4147-BF43-2F6E8928F1BC}">
      <dgm:prSet/>
      <dgm:spPr/>
      <dgm:t>
        <a:bodyPr/>
        <a:lstStyle/>
        <a:p>
          <a:r>
            <a:rPr lang="en-AU" dirty="0" smtClean="0"/>
            <a:t>Applicant Shipment Preparation</a:t>
          </a:r>
          <a:endParaRPr lang="en-AU" dirty="0"/>
        </a:p>
      </dgm:t>
    </dgm:pt>
    <dgm:pt modelId="{705D1990-F23D-473C-B522-5276084804A1}" type="parTrans" cxnId="{ED377DF9-FAD5-4D93-A715-2ED6EAF3E0FC}">
      <dgm:prSet/>
      <dgm:spPr/>
      <dgm:t>
        <a:bodyPr/>
        <a:lstStyle/>
        <a:p>
          <a:endParaRPr lang="en-AU"/>
        </a:p>
      </dgm:t>
    </dgm:pt>
    <dgm:pt modelId="{AFD9023D-477C-4D46-B690-80B4D483113C}" type="sibTrans" cxnId="{ED377DF9-FAD5-4D93-A715-2ED6EAF3E0FC}">
      <dgm:prSet/>
      <dgm:spPr/>
      <dgm:t>
        <a:bodyPr/>
        <a:lstStyle/>
        <a:p>
          <a:endParaRPr lang="en-AU"/>
        </a:p>
      </dgm:t>
    </dgm:pt>
    <dgm:pt modelId="{47FB0B60-8762-4642-8311-4AF627A352B2}">
      <dgm:prSet custT="1"/>
      <dgm:spPr/>
      <dgm:t>
        <a:bodyPr/>
        <a:lstStyle/>
        <a:p>
          <a:endParaRPr lang="en-AU" sz="1400" dirty="0" smtClean="0"/>
        </a:p>
        <a:p>
          <a:endParaRPr lang="en-AU" sz="1400" dirty="0" smtClean="0"/>
        </a:p>
        <a:p>
          <a:r>
            <a:rPr lang="en-AU" sz="1400" dirty="0" smtClean="0"/>
            <a:t>ARPANSA Monitoring of Cask Loading</a:t>
          </a:r>
          <a:endParaRPr lang="en-AU" sz="1400" dirty="0"/>
        </a:p>
      </dgm:t>
    </dgm:pt>
    <dgm:pt modelId="{2E511756-F641-40C2-B9E1-72B53E4D8DA5}" type="parTrans" cxnId="{C3E9FCA1-D3F2-419C-9915-E04748583CDD}">
      <dgm:prSet/>
      <dgm:spPr/>
      <dgm:t>
        <a:bodyPr/>
        <a:lstStyle/>
        <a:p>
          <a:endParaRPr lang="en-AU"/>
        </a:p>
      </dgm:t>
    </dgm:pt>
    <dgm:pt modelId="{C5CDC466-BE41-47FA-B3B1-7AC92FE94EFF}" type="sibTrans" cxnId="{C3E9FCA1-D3F2-419C-9915-E04748583CDD}">
      <dgm:prSet/>
      <dgm:spPr/>
      <dgm:t>
        <a:bodyPr/>
        <a:lstStyle/>
        <a:p>
          <a:endParaRPr lang="en-AU"/>
        </a:p>
      </dgm:t>
    </dgm:pt>
    <dgm:pt modelId="{9E00B1DD-7EBA-4AB8-AD31-28AF40FC0A1F}">
      <dgm:prSet custT="1"/>
      <dgm:spPr/>
      <dgm:t>
        <a:bodyPr/>
        <a:lstStyle/>
        <a:p>
          <a:r>
            <a:rPr lang="en-AU" sz="1400" dirty="0" smtClean="0"/>
            <a:t>Pre-shipment Monitoring</a:t>
          </a:r>
          <a:endParaRPr lang="en-AU" sz="1400" dirty="0"/>
        </a:p>
      </dgm:t>
    </dgm:pt>
    <dgm:pt modelId="{9E9B5332-C647-4413-A0F8-9ACD04DD0A28}" type="parTrans" cxnId="{21FCC400-F8CD-4D30-BEB8-D289B1B8810B}">
      <dgm:prSet/>
      <dgm:spPr/>
      <dgm:t>
        <a:bodyPr/>
        <a:lstStyle/>
        <a:p>
          <a:endParaRPr lang="en-AU"/>
        </a:p>
      </dgm:t>
    </dgm:pt>
    <dgm:pt modelId="{EF7661EF-4804-484B-8E0E-24B091511B0F}" type="sibTrans" cxnId="{21FCC400-F8CD-4D30-BEB8-D289B1B8810B}">
      <dgm:prSet/>
      <dgm:spPr/>
      <dgm:t>
        <a:bodyPr/>
        <a:lstStyle/>
        <a:p>
          <a:endParaRPr lang="en-AU"/>
        </a:p>
      </dgm:t>
    </dgm:pt>
    <dgm:pt modelId="{20FE566D-3DCC-43BF-A1DF-1F340B22DB3D}">
      <dgm:prSet/>
      <dgm:spPr/>
      <dgm:t>
        <a:bodyPr/>
        <a:lstStyle/>
        <a:p>
          <a:r>
            <a:rPr lang="en-AU" dirty="0" smtClean="0"/>
            <a:t>Shipment Complete</a:t>
          </a:r>
          <a:endParaRPr lang="en-AU" dirty="0"/>
        </a:p>
      </dgm:t>
    </dgm:pt>
    <dgm:pt modelId="{D05779A7-F32B-46DB-A104-CFF74CE509E5}" type="parTrans" cxnId="{6398C2B9-C47A-431F-B606-4E2F27DC543E}">
      <dgm:prSet/>
      <dgm:spPr/>
      <dgm:t>
        <a:bodyPr/>
        <a:lstStyle/>
        <a:p>
          <a:endParaRPr lang="en-AU"/>
        </a:p>
      </dgm:t>
    </dgm:pt>
    <dgm:pt modelId="{6BEFDE9B-E7B3-489B-923D-24229B308163}" type="sibTrans" cxnId="{6398C2B9-C47A-431F-B606-4E2F27DC543E}">
      <dgm:prSet/>
      <dgm:spPr/>
      <dgm:t>
        <a:bodyPr/>
        <a:lstStyle/>
        <a:p>
          <a:endParaRPr lang="en-AU"/>
        </a:p>
      </dgm:t>
    </dgm:pt>
    <dgm:pt modelId="{182E408A-ADDA-4F14-AA16-BD73A6503121}">
      <dgm:prSet/>
      <dgm:spPr/>
      <dgm:t>
        <a:bodyPr/>
        <a:lstStyle/>
        <a:p>
          <a:r>
            <a:rPr lang="en-AU" dirty="0" smtClean="0"/>
            <a:t>Post-shipment Monitoring</a:t>
          </a:r>
          <a:endParaRPr lang="en-AU" dirty="0"/>
        </a:p>
      </dgm:t>
    </dgm:pt>
    <dgm:pt modelId="{BEE1050E-F658-4384-889C-A85DB82DCB04}" type="parTrans" cxnId="{DDA0F2A4-A692-4553-AD95-2571F29E11D8}">
      <dgm:prSet/>
      <dgm:spPr/>
      <dgm:t>
        <a:bodyPr/>
        <a:lstStyle/>
        <a:p>
          <a:endParaRPr lang="en-AU"/>
        </a:p>
      </dgm:t>
    </dgm:pt>
    <dgm:pt modelId="{C3624AAA-E350-407B-91E0-27FD1D1B25E3}" type="sibTrans" cxnId="{DDA0F2A4-A692-4553-AD95-2571F29E11D8}">
      <dgm:prSet/>
      <dgm:spPr/>
      <dgm:t>
        <a:bodyPr/>
        <a:lstStyle/>
        <a:p>
          <a:endParaRPr lang="en-AU"/>
        </a:p>
      </dgm:t>
    </dgm:pt>
    <dgm:pt modelId="{ED4829C1-5098-4352-B60C-3BB1F9DA58C7}">
      <dgm:prSet custT="1"/>
      <dgm:spPr/>
      <dgm:t>
        <a:bodyPr/>
        <a:lstStyle/>
        <a:p>
          <a:endParaRPr lang="en-AU" sz="1200" dirty="0" smtClean="0"/>
        </a:p>
        <a:p>
          <a:r>
            <a:rPr lang="en-AU" sz="1200" dirty="0" smtClean="0"/>
            <a:t>Shipment Debriefing</a:t>
          </a:r>
          <a:endParaRPr lang="en-AU" sz="1200" dirty="0"/>
        </a:p>
      </dgm:t>
    </dgm:pt>
    <dgm:pt modelId="{76DB12EE-9B5B-4070-8B54-C8FBAED68C69}" type="parTrans" cxnId="{951BFF82-B88A-4D62-9206-5D6158591B4E}">
      <dgm:prSet/>
      <dgm:spPr/>
      <dgm:t>
        <a:bodyPr/>
        <a:lstStyle/>
        <a:p>
          <a:endParaRPr lang="en-AU"/>
        </a:p>
      </dgm:t>
    </dgm:pt>
    <dgm:pt modelId="{926D2D66-7269-465D-BDFB-FCCA9584D449}" type="sibTrans" cxnId="{951BFF82-B88A-4D62-9206-5D6158591B4E}">
      <dgm:prSet/>
      <dgm:spPr/>
      <dgm:t>
        <a:bodyPr/>
        <a:lstStyle/>
        <a:p>
          <a:endParaRPr lang="en-AU"/>
        </a:p>
      </dgm:t>
    </dgm:pt>
    <dgm:pt modelId="{94352A13-443C-47C4-842E-F3922823F112}">
      <dgm:prSet phldrT="[Text]"/>
      <dgm:spPr/>
      <dgm:t>
        <a:bodyPr/>
        <a:lstStyle/>
        <a:p>
          <a:endParaRPr lang="en-AU" dirty="0"/>
        </a:p>
      </dgm:t>
    </dgm:pt>
    <dgm:pt modelId="{D3D79652-4FE3-4A89-BB36-9B8306296FF5}" type="sibTrans" cxnId="{C8C1CD1B-2CFE-4475-89DF-19C600DF3CD2}">
      <dgm:prSet/>
      <dgm:spPr/>
      <dgm:t>
        <a:bodyPr/>
        <a:lstStyle/>
        <a:p>
          <a:endParaRPr lang="en-AU"/>
        </a:p>
      </dgm:t>
    </dgm:pt>
    <dgm:pt modelId="{557BF20F-FD26-4401-A71A-EEBC179A5A70}" type="parTrans" cxnId="{C8C1CD1B-2CFE-4475-89DF-19C600DF3CD2}">
      <dgm:prSet/>
      <dgm:spPr/>
      <dgm:t>
        <a:bodyPr/>
        <a:lstStyle/>
        <a:p>
          <a:endParaRPr lang="en-AU"/>
        </a:p>
      </dgm:t>
    </dgm:pt>
    <dgm:pt modelId="{5B0EC071-E16A-417C-8FC9-6CEA52A95051}" type="pres">
      <dgm:prSet presAssocID="{58BC60FB-FC7F-48AA-92DE-D263B9AFBD8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6BC68B5-DBF7-4CDE-B2BB-27411919D4B9}" type="pres">
      <dgm:prSet presAssocID="{47FB0B60-8762-4642-8311-4AF627A352B2}" presName="compNode" presStyleCnt="0"/>
      <dgm:spPr/>
    </dgm:pt>
    <dgm:pt modelId="{282EA32F-DAF0-4D21-B472-7695A48DF5B4}" type="pres">
      <dgm:prSet presAssocID="{47FB0B60-8762-4642-8311-4AF627A352B2}" presName="aNode" presStyleLbl="bgShp" presStyleIdx="0" presStyleCnt="5" custScaleY="18056" custLinFactNeighborX="60421" custLinFactNeighborY="19028"/>
      <dgm:spPr/>
      <dgm:t>
        <a:bodyPr/>
        <a:lstStyle/>
        <a:p>
          <a:endParaRPr lang="en-AU"/>
        </a:p>
      </dgm:t>
    </dgm:pt>
    <dgm:pt modelId="{CB054C36-524A-42AA-998E-063742448F91}" type="pres">
      <dgm:prSet presAssocID="{47FB0B60-8762-4642-8311-4AF627A352B2}" presName="textNode" presStyleLbl="bgShp" presStyleIdx="0" presStyleCnt="5"/>
      <dgm:spPr/>
      <dgm:t>
        <a:bodyPr/>
        <a:lstStyle/>
        <a:p>
          <a:endParaRPr lang="en-AU"/>
        </a:p>
      </dgm:t>
    </dgm:pt>
    <dgm:pt modelId="{F75882AD-8DF1-4DF2-98AE-D63436AEAFCE}" type="pres">
      <dgm:prSet presAssocID="{47FB0B60-8762-4642-8311-4AF627A352B2}" presName="compChildNode" presStyleCnt="0"/>
      <dgm:spPr/>
    </dgm:pt>
    <dgm:pt modelId="{922E693F-C264-41E6-B035-1EBD88892196}" type="pres">
      <dgm:prSet presAssocID="{47FB0B60-8762-4642-8311-4AF627A352B2}" presName="theInnerList" presStyleCnt="0"/>
      <dgm:spPr/>
    </dgm:pt>
    <dgm:pt modelId="{9845F341-36A1-41CB-A251-2611265A8563}" type="pres">
      <dgm:prSet presAssocID="{47FB0B60-8762-4642-8311-4AF627A352B2}" presName="aSpace" presStyleCnt="0"/>
      <dgm:spPr/>
    </dgm:pt>
    <dgm:pt modelId="{CF31E633-97B4-4CDE-B9C1-7D40FC2D5BB7}" type="pres">
      <dgm:prSet presAssocID="{ED4829C1-5098-4352-B60C-3BB1F9DA58C7}" presName="compNode" presStyleCnt="0"/>
      <dgm:spPr/>
    </dgm:pt>
    <dgm:pt modelId="{4F012127-E4BE-4AB8-8024-401A2E03DE6D}" type="pres">
      <dgm:prSet presAssocID="{ED4829C1-5098-4352-B60C-3BB1F9DA58C7}" presName="aNode" presStyleLbl="bgShp" presStyleIdx="1" presStyleCnt="5" custScaleX="74822" custScaleY="16924" custLinFactNeighborX="-25414" custLinFactNeighborY="38462"/>
      <dgm:spPr/>
      <dgm:t>
        <a:bodyPr/>
        <a:lstStyle/>
        <a:p>
          <a:endParaRPr lang="en-AU"/>
        </a:p>
      </dgm:t>
    </dgm:pt>
    <dgm:pt modelId="{D27D07EB-E1CF-4540-A841-BC32C31FED4C}" type="pres">
      <dgm:prSet presAssocID="{ED4829C1-5098-4352-B60C-3BB1F9DA58C7}" presName="textNode" presStyleLbl="bgShp" presStyleIdx="1" presStyleCnt="5"/>
      <dgm:spPr/>
      <dgm:t>
        <a:bodyPr/>
        <a:lstStyle/>
        <a:p>
          <a:endParaRPr lang="en-AU"/>
        </a:p>
      </dgm:t>
    </dgm:pt>
    <dgm:pt modelId="{D6DE8EC0-D2A7-43D7-94A6-AA200498DEA2}" type="pres">
      <dgm:prSet presAssocID="{ED4829C1-5098-4352-B60C-3BB1F9DA58C7}" presName="compChildNode" presStyleCnt="0"/>
      <dgm:spPr/>
    </dgm:pt>
    <dgm:pt modelId="{D24990EE-7B67-4A3B-95A0-E5C32140ED4A}" type="pres">
      <dgm:prSet presAssocID="{ED4829C1-5098-4352-B60C-3BB1F9DA58C7}" presName="theInnerList" presStyleCnt="0"/>
      <dgm:spPr/>
    </dgm:pt>
    <dgm:pt modelId="{C2F7A37B-3E0D-4989-8A3A-89FCB49E4736}" type="pres">
      <dgm:prSet presAssocID="{ED4829C1-5098-4352-B60C-3BB1F9DA58C7}" presName="aSpace" presStyleCnt="0"/>
      <dgm:spPr/>
    </dgm:pt>
    <dgm:pt modelId="{FCBF040A-2214-418D-A104-0090B51627D8}" type="pres">
      <dgm:prSet presAssocID="{ECAF12C3-B9EC-4D8F-BD7F-7E3F868E97F9}" presName="compNode" presStyleCnt="0"/>
      <dgm:spPr/>
    </dgm:pt>
    <dgm:pt modelId="{AF85A0A8-644B-4276-8887-EF01116202C1}" type="pres">
      <dgm:prSet presAssocID="{ECAF12C3-B9EC-4D8F-BD7F-7E3F868E97F9}" presName="aNode" presStyleLbl="bgShp" presStyleIdx="2" presStyleCnt="5" custLinFactNeighborX="211" custLinFactNeighborY="-258"/>
      <dgm:spPr/>
      <dgm:t>
        <a:bodyPr/>
        <a:lstStyle/>
        <a:p>
          <a:endParaRPr lang="en-AU"/>
        </a:p>
      </dgm:t>
    </dgm:pt>
    <dgm:pt modelId="{A4E90977-70DF-4633-80D6-EB6B73268F0F}" type="pres">
      <dgm:prSet presAssocID="{ECAF12C3-B9EC-4D8F-BD7F-7E3F868E97F9}" presName="textNode" presStyleLbl="bgShp" presStyleIdx="2" presStyleCnt="5"/>
      <dgm:spPr/>
      <dgm:t>
        <a:bodyPr/>
        <a:lstStyle/>
        <a:p>
          <a:endParaRPr lang="en-AU"/>
        </a:p>
      </dgm:t>
    </dgm:pt>
    <dgm:pt modelId="{60172849-81DE-44E3-9A36-025C4E91C751}" type="pres">
      <dgm:prSet presAssocID="{ECAF12C3-B9EC-4D8F-BD7F-7E3F868E97F9}" presName="compChildNode" presStyleCnt="0"/>
      <dgm:spPr/>
    </dgm:pt>
    <dgm:pt modelId="{64771455-5F85-4D60-8430-3EE2F2266229}" type="pres">
      <dgm:prSet presAssocID="{ECAF12C3-B9EC-4D8F-BD7F-7E3F868E97F9}" presName="theInnerList" presStyleCnt="0"/>
      <dgm:spPr/>
    </dgm:pt>
    <dgm:pt modelId="{1DE25964-52B8-4B52-BE95-AF7C8A4C778F}" type="pres">
      <dgm:prSet presAssocID="{EBAEC63F-B216-4A62-A642-78C394AD210E}" presName="childNode" presStyleLbl="node1" presStyleIdx="0" presStyleCnt="11" custLinFactY="-28432" custLinFactNeighborX="4529" custLinFactNeighborY="-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A4AB408-708D-49ED-A52E-59A56F23C2AF}" type="pres">
      <dgm:prSet presAssocID="{EBAEC63F-B216-4A62-A642-78C394AD210E}" presName="aSpace2" presStyleCnt="0"/>
      <dgm:spPr/>
    </dgm:pt>
    <dgm:pt modelId="{602541D2-828E-4405-B399-8C6D4EF46315}" type="pres">
      <dgm:prSet presAssocID="{5AF2EB99-D08E-4F66-A2E6-F742545AE72B}" presName="childNode" presStyleLbl="node1" presStyleIdx="1" presStyleCnt="11" custLinFactY="-22983" custLinFactNeighborX="-4" custLinFactNeighborY="-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0EFCF1-3F81-4609-94FD-F4778829415C}" type="pres">
      <dgm:prSet presAssocID="{5AF2EB99-D08E-4F66-A2E6-F742545AE72B}" presName="aSpace2" presStyleCnt="0"/>
      <dgm:spPr/>
    </dgm:pt>
    <dgm:pt modelId="{999CB8E9-B345-4D68-B67A-F674B1F97FBA}" type="pres">
      <dgm:prSet presAssocID="{C8630B44-81C2-4147-BF43-2F6E8928F1BC}" presName="childNode" presStyleLbl="node1" presStyleIdx="2" presStyleCnt="11" custLinFactNeighborX="-6344" custLinFactNeighborY="-9290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A283B1-398F-4947-9AE3-6134CCD6C0AF}" type="pres">
      <dgm:prSet presAssocID="{C8630B44-81C2-4147-BF43-2F6E8928F1BC}" presName="aSpace2" presStyleCnt="0"/>
      <dgm:spPr/>
    </dgm:pt>
    <dgm:pt modelId="{3F8F8C51-AC83-4958-B57F-CBCE9618D3B6}" type="pres">
      <dgm:prSet presAssocID="{20FE566D-3DCC-43BF-A1DF-1F340B22DB3D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E33111A-E9C9-4C16-A4D8-4CE2A0C4E4F7}" type="pres">
      <dgm:prSet presAssocID="{ECAF12C3-B9EC-4D8F-BD7F-7E3F868E97F9}" presName="aSpace" presStyleCnt="0"/>
      <dgm:spPr/>
    </dgm:pt>
    <dgm:pt modelId="{79823643-2540-4428-BCAA-CD8BCBA75B5C}" type="pres">
      <dgm:prSet presAssocID="{B0484360-828A-4774-8A25-93381E82229B}" presName="compNode" presStyleCnt="0"/>
      <dgm:spPr/>
    </dgm:pt>
    <dgm:pt modelId="{617659E2-3260-4299-8262-687A0B7F50C1}" type="pres">
      <dgm:prSet presAssocID="{B0484360-828A-4774-8A25-93381E82229B}" presName="aNode" presStyleLbl="bgShp" presStyleIdx="3" presStyleCnt="5" custLinFactNeighborX="19033"/>
      <dgm:spPr/>
      <dgm:t>
        <a:bodyPr/>
        <a:lstStyle/>
        <a:p>
          <a:endParaRPr lang="en-AU"/>
        </a:p>
      </dgm:t>
    </dgm:pt>
    <dgm:pt modelId="{549AE8E7-CC80-41A8-BA48-2FEAA1188718}" type="pres">
      <dgm:prSet presAssocID="{B0484360-828A-4774-8A25-93381E82229B}" presName="textNode" presStyleLbl="bgShp" presStyleIdx="3" presStyleCnt="5"/>
      <dgm:spPr/>
      <dgm:t>
        <a:bodyPr/>
        <a:lstStyle/>
        <a:p>
          <a:endParaRPr lang="en-AU"/>
        </a:p>
      </dgm:t>
    </dgm:pt>
    <dgm:pt modelId="{556A9494-8763-4168-886F-A4673541FC93}" type="pres">
      <dgm:prSet presAssocID="{B0484360-828A-4774-8A25-93381E82229B}" presName="compChildNode" presStyleCnt="0"/>
      <dgm:spPr/>
    </dgm:pt>
    <dgm:pt modelId="{4BD23F24-CAC8-4FDF-A324-F805BCCE2CCD}" type="pres">
      <dgm:prSet presAssocID="{B0484360-828A-4774-8A25-93381E82229B}" presName="theInnerList" presStyleCnt="0"/>
      <dgm:spPr/>
    </dgm:pt>
    <dgm:pt modelId="{4F16B925-C3B9-48D8-9C59-E17315BB7E20}" type="pres">
      <dgm:prSet presAssocID="{98BC0B25-4C31-46D1-9351-A65A1A75186C}" presName="childNode" presStyleLbl="node1" presStyleIdx="4" presStyleCnt="11" custScaleX="109434" custScaleY="100940" custLinFactY="-149088" custLinFactNeighborX="26490" custLinFactNeighborY="-2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2D07EA9-C362-4B51-850D-26075480B778}" type="pres">
      <dgm:prSet presAssocID="{98BC0B25-4C31-46D1-9351-A65A1A75186C}" presName="aSpace2" presStyleCnt="0"/>
      <dgm:spPr/>
    </dgm:pt>
    <dgm:pt modelId="{253842EE-CF46-4604-8420-6B046B5A2C77}" type="pres">
      <dgm:prSet presAssocID="{11925619-8CB3-4A95-B854-B0C51F58FF77}" presName="childNode" presStyleLbl="node1" presStyleIdx="5" presStyleCnt="11" custLinFactY="-131324" custLinFactNeighborX="22677" custLinFactNeighborY="-2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8829936-79BE-403E-A13C-8265E354CE42}" type="pres">
      <dgm:prSet presAssocID="{11925619-8CB3-4A95-B854-B0C51F58FF77}" presName="aSpace2" presStyleCnt="0"/>
      <dgm:spPr/>
    </dgm:pt>
    <dgm:pt modelId="{2067311F-B78E-4FB6-80A3-86983E3CA5D6}" type="pres">
      <dgm:prSet presAssocID="{D5F81263-5224-4D1B-9A8E-E4B8B9ABE2B4}" presName="childNode" presStyleLbl="node1" presStyleIdx="6" presStyleCnt="11" custLinFactY="-110251" custLinFactNeighborX="16984" custLinFactNeighborY="-2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788DCF1-4D88-43BE-9C04-38DABE6722CA}" type="pres">
      <dgm:prSet presAssocID="{D5F81263-5224-4D1B-9A8E-E4B8B9ABE2B4}" presName="aSpace2" presStyleCnt="0"/>
      <dgm:spPr/>
    </dgm:pt>
    <dgm:pt modelId="{C37DFBBD-BE8D-426C-B6D7-D79F563FE5DD}" type="pres">
      <dgm:prSet presAssocID="{9E00B1DD-7EBA-4AB8-AD31-28AF40FC0A1F}" presName="childNode" presStyleLbl="node1" presStyleIdx="7" presStyleCnt="11" custLinFactY="-72110" custLinFactNeighborX="21773" custLinFactNeighborY="-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958016C-1734-498C-B314-BEB3016C046C}" type="pres">
      <dgm:prSet presAssocID="{9E00B1DD-7EBA-4AB8-AD31-28AF40FC0A1F}" presName="aSpace2" presStyleCnt="0"/>
      <dgm:spPr/>
    </dgm:pt>
    <dgm:pt modelId="{7540CBB0-C00E-421B-B615-65122A6E99F4}" type="pres">
      <dgm:prSet presAssocID="{182E408A-ADDA-4F14-AA16-BD73A6503121}" presName="childNode" presStyleLbl="node1" presStyleIdx="8" presStyleCnt="11" custLinFactY="-14113" custLinFactNeighborX="16984" custLinFactNeighborY="-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B63171C-9D05-4CDB-BF89-282CA1F541B2}" type="pres">
      <dgm:prSet presAssocID="{B0484360-828A-4774-8A25-93381E82229B}" presName="aSpace" presStyleCnt="0"/>
      <dgm:spPr/>
    </dgm:pt>
    <dgm:pt modelId="{CB34C09C-A434-4DB4-850A-50733940BB43}" type="pres">
      <dgm:prSet presAssocID="{94352A13-443C-47C4-842E-F3922823F112}" presName="compNode" presStyleCnt="0"/>
      <dgm:spPr/>
    </dgm:pt>
    <dgm:pt modelId="{DEA05CC4-815D-4436-9BBD-A91E158CCE04}" type="pres">
      <dgm:prSet presAssocID="{94352A13-443C-47C4-842E-F3922823F112}" presName="aNode" presStyleLbl="bgShp" presStyleIdx="4" presStyleCnt="5" custScaleX="23037" custScaleY="5228" custLinFactNeighborX="4097" custLinFactNeighborY="-4117"/>
      <dgm:spPr/>
      <dgm:t>
        <a:bodyPr/>
        <a:lstStyle/>
        <a:p>
          <a:endParaRPr lang="en-AU"/>
        </a:p>
      </dgm:t>
    </dgm:pt>
    <dgm:pt modelId="{91549419-5340-4ED7-BD94-7DF5D27E2AA2}" type="pres">
      <dgm:prSet presAssocID="{94352A13-443C-47C4-842E-F3922823F112}" presName="textNode" presStyleLbl="bgShp" presStyleIdx="4" presStyleCnt="5"/>
      <dgm:spPr/>
      <dgm:t>
        <a:bodyPr/>
        <a:lstStyle/>
        <a:p>
          <a:endParaRPr lang="en-AU"/>
        </a:p>
      </dgm:t>
    </dgm:pt>
    <dgm:pt modelId="{6139D2C5-E69F-45FC-A7C4-6F423E895B2F}" type="pres">
      <dgm:prSet presAssocID="{94352A13-443C-47C4-842E-F3922823F112}" presName="compChildNode" presStyleCnt="0"/>
      <dgm:spPr/>
    </dgm:pt>
    <dgm:pt modelId="{E802C13E-7505-4290-AE40-FE522E07A00D}" type="pres">
      <dgm:prSet presAssocID="{94352A13-443C-47C4-842E-F3922823F112}" presName="theInnerList" presStyleCnt="0"/>
      <dgm:spPr/>
    </dgm:pt>
    <dgm:pt modelId="{3F49A2AF-CEDD-468D-9C12-6018AA241B99}" type="pres">
      <dgm:prSet presAssocID="{BC486756-315E-422D-A33D-69E7FA063E0C}" presName="childNode" presStyleLbl="node1" presStyleIdx="9" presStyleCnt="11" custScaleX="38219" custScaleY="30377" custLinFactY="-333" custLinFactNeighborX="4417" custLinFactNeighborY="-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D794B7B-0149-409D-8610-EF4F3F3E590D}" type="pres">
      <dgm:prSet presAssocID="{BC486756-315E-422D-A33D-69E7FA063E0C}" presName="aSpace2" presStyleCnt="0"/>
      <dgm:spPr/>
    </dgm:pt>
    <dgm:pt modelId="{B1B33F0B-D89C-4B4E-8B3C-A623A634AF5C}" type="pres">
      <dgm:prSet presAssocID="{5BEA8D1C-7319-4AED-98C3-CF3DF45C8284}" presName="childNode" presStyleLbl="node1" presStyleIdx="10" presStyleCnt="11" custScaleY="19845" custLinFactX="-100000" custLinFactY="-81893" custLinFactNeighborX="-157178" custLinFactNeighborY="-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38E43C5-1CD1-40EF-852F-0EA2E1533EBF}" type="presOf" srcId="{EBAEC63F-B216-4A62-A642-78C394AD210E}" destId="{1DE25964-52B8-4B52-BE95-AF7C8A4C778F}" srcOrd="0" destOrd="0" presId="urn:microsoft.com/office/officeart/2005/8/layout/lProcess2"/>
    <dgm:cxn modelId="{C2D3B2C7-45D4-49B0-8655-8D290FFCC808}" srcId="{ECAF12C3-B9EC-4D8F-BD7F-7E3F868E97F9}" destId="{EBAEC63F-B216-4A62-A642-78C394AD210E}" srcOrd="0" destOrd="0" parTransId="{57B2613D-963E-41E9-BFAE-AC9DDE1243F9}" sibTransId="{8D131726-C854-4F57-A15C-C031B172A11A}"/>
    <dgm:cxn modelId="{0EA41CAB-4C57-4668-82B3-402EAF4274BB}" type="presOf" srcId="{47FB0B60-8762-4642-8311-4AF627A352B2}" destId="{CB054C36-524A-42AA-998E-063742448F91}" srcOrd="1" destOrd="0" presId="urn:microsoft.com/office/officeart/2005/8/layout/lProcess2"/>
    <dgm:cxn modelId="{71EF07BA-7035-4F3F-9E98-E490034D8765}" srcId="{B0484360-828A-4774-8A25-93381E82229B}" destId="{11925619-8CB3-4A95-B854-B0C51F58FF77}" srcOrd="1" destOrd="0" parTransId="{39E73E3D-12AC-4195-BE20-A09A97BF777F}" sibTransId="{3F6108FC-ECB6-43A8-9DB5-253937E27189}"/>
    <dgm:cxn modelId="{F0A3F71F-9537-47A0-9CCB-C0242A38B045}" type="presOf" srcId="{ECAF12C3-B9EC-4D8F-BD7F-7E3F868E97F9}" destId="{A4E90977-70DF-4633-80D6-EB6B73268F0F}" srcOrd="1" destOrd="0" presId="urn:microsoft.com/office/officeart/2005/8/layout/lProcess2"/>
    <dgm:cxn modelId="{DDA0F2A4-A692-4553-AD95-2571F29E11D8}" srcId="{B0484360-828A-4774-8A25-93381E82229B}" destId="{182E408A-ADDA-4F14-AA16-BD73A6503121}" srcOrd="4" destOrd="0" parTransId="{BEE1050E-F658-4384-889C-A85DB82DCB04}" sibTransId="{C3624AAA-E350-407B-91E0-27FD1D1B25E3}"/>
    <dgm:cxn modelId="{98D5CFCC-AE39-46BE-8AE2-D9E7348D30DC}" type="presOf" srcId="{98BC0B25-4C31-46D1-9351-A65A1A75186C}" destId="{4F16B925-C3B9-48D8-9C59-E17315BB7E20}" srcOrd="0" destOrd="0" presId="urn:microsoft.com/office/officeart/2005/8/layout/lProcess2"/>
    <dgm:cxn modelId="{92EA8E4D-F191-4CC9-AC93-0DD43BF88E40}" type="presOf" srcId="{D5F81263-5224-4D1B-9A8E-E4B8B9ABE2B4}" destId="{2067311F-B78E-4FB6-80A3-86983E3CA5D6}" srcOrd="0" destOrd="0" presId="urn:microsoft.com/office/officeart/2005/8/layout/lProcess2"/>
    <dgm:cxn modelId="{FFFF2C12-1195-49CE-8F47-B45847D82752}" srcId="{94352A13-443C-47C4-842E-F3922823F112}" destId="{BC486756-315E-422D-A33D-69E7FA063E0C}" srcOrd="0" destOrd="0" parTransId="{EABD4716-11C8-4FAD-9194-432BAAED5C8F}" sibTransId="{13F3AAA8-6F2A-4F12-A570-FB88A21C8DE7}"/>
    <dgm:cxn modelId="{CF9F182F-B301-4F47-B5B6-8E6544373162}" srcId="{58BC60FB-FC7F-48AA-92DE-D263B9AFBD88}" destId="{B0484360-828A-4774-8A25-93381E82229B}" srcOrd="3" destOrd="0" parTransId="{F6181EDA-AAC3-4073-B641-01BCB4371888}" sibTransId="{B14D33D9-2CA3-4A30-859D-B83D9A18C0A7}"/>
    <dgm:cxn modelId="{31FE5A26-0274-48A4-974E-9D31BB772D05}" type="presOf" srcId="{5BEA8D1C-7319-4AED-98C3-CF3DF45C8284}" destId="{B1B33F0B-D89C-4B4E-8B3C-A623A634AF5C}" srcOrd="0" destOrd="0" presId="urn:microsoft.com/office/officeart/2005/8/layout/lProcess2"/>
    <dgm:cxn modelId="{3C8431EF-7693-4DCB-9763-B4D4B4DD702A}" type="presOf" srcId="{11925619-8CB3-4A95-B854-B0C51F58FF77}" destId="{253842EE-CF46-4604-8420-6B046B5A2C77}" srcOrd="0" destOrd="0" presId="urn:microsoft.com/office/officeart/2005/8/layout/lProcess2"/>
    <dgm:cxn modelId="{60BF1DB1-7221-4F3F-9BED-8C5B81E6FE73}" type="presOf" srcId="{ED4829C1-5098-4352-B60C-3BB1F9DA58C7}" destId="{D27D07EB-E1CF-4540-A841-BC32C31FED4C}" srcOrd="1" destOrd="0" presId="urn:microsoft.com/office/officeart/2005/8/layout/lProcess2"/>
    <dgm:cxn modelId="{BBA9A0A4-837F-4168-9DDC-2E0C48718BB3}" type="presOf" srcId="{BC486756-315E-422D-A33D-69E7FA063E0C}" destId="{3F49A2AF-CEDD-468D-9C12-6018AA241B99}" srcOrd="0" destOrd="0" presId="urn:microsoft.com/office/officeart/2005/8/layout/lProcess2"/>
    <dgm:cxn modelId="{EA13BD50-08A1-4BC5-B8D9-54013CDA2E9E}" type="presOf" srcId="{5AF2EB99-D08E-4F66-A2E6-F742545AE72B}" destId="{602541D2-828E-4405-B399-8C6D4EF46315}" srcOrd="0" destOrd="0" presId="urn:microsoft.com/office/officeart/2005/8/layout/lProcess2"/>
    <dgm:cxn modelId="{134F4B51-978B-40D6-A24F-B5FFE014844D}" type="presOf" srcId="{B0484360-828A-4774-8A25-93381E82229B}" destId="{617659E2-3260-4299-8262-687A0B7F50C1}" srcOrd="0" destOrd="0" presId="urn:microsoft.com/office/officeart/2005/8/layout/lProcess2"/>
    <dgm:cxn modelId="{ED57B833-D098-45E7-9BF1-979B81E31A23}" srcId="{94352A13-443C-47C4-842E-F3922823F112}" destId="{5BEA8D1C-7319-4AED-98C3-CF3DF45C8284}" srcOrd="1" destOrd="0" parTransId="{A1F803DC-D85A-4BD2-8613-143090F3656D}" sibTransId="{2B106E5E-29FF-48BF-BC4B-F4B35BA372C7}"/>
    <dgm:cxn modelId="{061D1B1F-BA3A-4295-9809-F9D305C35793}" srcId="{B0484360-828A-4774-8A25-93381E82229B}" destId="{98BC0B25-4C31-46D1-9351-A65A1A75186C}" srcOrd="0" destOrd="0" parTransId="{3BEDCC3E-4830-47A1-B57B-8A6552B0F796}" sibTransId="{A37E8F6A-BD11-44C0-A6DA-580877A8C902}"/>
    <dgm:cxn modelId="{6398C2B9-C47A-431F-B606-4E2F27DC543E}" srcId="{ECAF12C3-B9EC-4D8F-BD7F-7E3F868E97F9}" destId="{20FE566D-3DCC-43BF-A1DF-1F340B22DB3D}" srcOrd="3" destOrd="0" parTransId="{D05779A7-F32B-46DB-A104-CFF74CE509E5}" sibTransId="{6BEFDE9B-E7B3-489B-923D-24229B308163}"/>
    <dgm:cxn modelId="{A14669DA-1E33-4194-80F2-2E658299598B}" type="presOf" srcId="{C8630B44-81C2-4147-BF43-2F6E8928F1BC}" destId="{999CB8E9-B345-4D68-B67A-F674B1F97FBA}" srcOrd="0" destOrd="0" presId="urn:microsoft.com/office/officeart/2005/8/layout/lProcess2"/>
    <dgm:cxn modelId="{CD7069A6-741D-4439-8676-F7C105591131}" type="presOf" srcId="{94352A13-443C-47C4-842E-F3922823F112}" destId="{91549419-5340-4ED7-BD94-7DF5D27E2AA2}" srcOrd="1" destOrd="0" presId="urn:microsoft.com/office/officeart/2005/8/layout/lProcess2"/>
    <dgm:cxn modelId="{8672561C-F0DF-47B1-AC67-F1A587BF1EDF}" srcId="{ECAF12C3-B9EC-4D8F-BD7F-7E3F868E97F9}" destId="{5AF2EB99-D08E-4F66-A2E6-F742545AE72B}" srcOrd="1" destOrd="0" parTransId="{21AA95E5-00CE-4716-8528-7C8F170D71AA}" sibTransId="{11A2A37E-D2FC-4125-9925-AC8C6DE3CCF0}"/>
    <dgm:cxn modelId="{ED377DF9-FAD5-4D93-A715-2ED6EAF3E0FC}" srcId="{ECAF12C3-B9EC-4D8F-BD7F-7E3F868E97F9}" destId="{C8630B44-81C2-4147-BF43-2F6E8928F1BC}" srcOrd="2" destOrd="0" parTransId="{705D1990-F23D-473C-B522-5276084804A1}" sibTransId="{AFD9023D-477C-4D46-B690-80B4D483113C}"/>
    <dgm:cxn modelId="{ECE8516C-3866-45D1-B7C6-8E8ADEB7DB9D}" srcId="{B0484360-828A-4774-8A25-93381E82229B}" destId="{D5F81263-5224-4D1B-9A8E-E4B8B9ABE2B4}" srcOrd="2" destOrd="0" parTransId="{7E1CA938-10C0-4052-96DC-FBE3AFBCF01F}" sibTransId="{8BB07949-066C-476B-8DB5-7A63FA28863D}"/>
    <dgm:cxn modelId="{A3FD3770-80AE-4FF0-AD00-C8DFF913A437}" type="presOf" srcId="{B0484360-828A-4774-8A25-93381E82229B}" destId="{549AE8E7-CC80-41A8-BA48-2FEAA1188718}" srcOrd="1" destOrd="0" presId="urn:microsoft.com/office/officeart/2005/8/layout/lProcess2"/>
    <dgm:cxn modelId="{177D8F22-3487-44A4-8B9E-4D5627284E72}" type="presOf" srcId="{182E408A-ADDA-4F14-AA16-BD73A6503121}" destId="{7540CBB0-C00E-421B-B615-65122A6E99F4}" srcOrd="0" destOrd="0" presId="urn:microsoft.com/office/officeart/2005/8/layout/lProcess2"/>
    <dgm:cxn modelId="{951BFF82-B88A-4D62-9206-5D6158591B4E}" srcId="{58BC60FB-FC7F-48AA-92DE-D263B9AFBD88}" destId="{ED4829C1-5098-4352-B60C-3BB1F9DA58C7}" srcOrd="1" destOrd="0" parTransId="{76DB12EE-9B5B-4070-8B54-C8FBAED68C69}" sibTransId="{926D2D66-7269-465D-BDFB-FCCA9584D449}"/>
    <dgm:cxn modelId="{FB423041-B5A4-44D7-A5FB-5781F7B3B07F}" type="presOf" srcId="{20FE566D-3DCC-43BF-A1DF-1F340B22DB3D}" destId="{3F8F8C51-AC83-4958-B57F-CBCE9618D3B6}" srcOrd="0" destOrd="0" presId="urn:microsoft.com/office/officeart/2005/8/layout/lProcess2"/>
    <dgm:cxn modelId="{C8C1CD1B-2CFE-4475-89DF-19C600DF3CD2}" srcId="{58BC60FB-FC7F-48AA-92DE-D263B9AFBD88}" destId="{94352A13-443C-47C4-842E-F3922823F112}" srcOrd="4" destOrd="0" parTransId="{557BF20F-FD26-4401-A71A-EEBC179A5A70}" sibTransId="{D3D79652-4FE3-4A89-BB36-9B8306296FF5}"/>
    <dgm:cxn modelId="{04BFF0DF-1073-4CE5-B122-6701E598F49C}" type="presOf" srcId="{ED4829C1-5098-4352-B60C-3BB1F9DA58C7}" destId="{4F012127-E4BE-4AB8-8024-401A2E03DE6D}" srcOrd="0" destOrd="0" presId="urn:microsoft.com/office/officeart/2005/8/layout/lProcess2"/>
    <dgm:cxn modelId="{C3E9FCA1-D3F2-419C-9915-E04748583CDD}" srcId="{58BC60FB-FC7F-48AA-92DE-D263B9AFBD88}" destId="{47FB0B60-8762-4642-8311-4AF627A352B2}" srcOrd="0" destOrd="0" parTransId="{2E511756-F641-40C2-B9E1-72B53E4D8DA5}" sibTransId="{C5CDC466-BE41-47FA-B3B1-7AC92FE94EFF}"/>
    <dgm:cxn modelId="{5B157DE6-5DA6-48FD-8419-A64C4A3E5465}" srcId="{58BC60FB-FC7F-48AA-92DE-D263B9AFBD88}" destId="{ECAF12C3-B9EC-4D8F-BD7F-7E3F868E97F9}" srcOrd="2" destOrd="0" parTransId="{BF3D15BD-9675-4400-9C8D-33E4ADED9734}" sibTransId="{592CC7AA-B0BC-49A3-A643-4A9F118037F2}"/>
    <dgm:cxn modelId="{75361AF8-73A8-4E63-AACE-B667668A9589}" type="presOf" srcId="{58BC60FB-FC7F-48AA-92DE-D263B9AFBD88}" destId="{5B0EC071-E16A-417C-8FC9-6CEA52A95051}" srcOrd="0" destOrd="0" presId="urn:microsoft.com/office/officeart/2005/8/layout/lProcess2"/>
    <dgm:cxn modelId="{89B0E9AB-56A7-4CA2-90C5-EAA4BDDE182B}" type="presOf" srcId="{94352A13-443C-47C4-842E-F3922823F112}" destId="{DEA05CC4-815D-4436-9BBD-A91E158CCE04}" srcOrd="0" destOrd="0" presId="urn:microsoft.com/office/officeart/2005/8/layout/lProcess2"/>
    <dgm:cxn modelId="{86C634EB-0F77-4A8B-80A7-C41176E95C55}" type="presOf" srcId="{47FB0B60-8762-4642-8311-4AF627A352B2}" destId="{282EA32F-DAF0-4D21-B472-7695A48DF5B4}" srcOrd="0" destOrd="0" presId="urn:microsoft.com/office/officeart/2005/8/layout/lProcess2"/>
    <dgm:cxn modelId="{B9B26BFD-6F54-42B0-B46F-41211AEC1A56}" type="presOf" srcId="{9E00B1DD-7EBA-4AB8-AD31-28AF40FC0A1F}" destId="{C37DFBBD-BE8D-426C-B6D7-D79F563FE5DD}" srcOrd="0" destOrd="0" presId="urn:microsoft.com/office/officeart/2005/8/layout/lProcess2"/>
    <dgm:cxn modelId="{437DAC7A-6EF6-4F77-B55C-A39477B230BA}" type="presOf" srcId="{ECAF12C3-B9EC-4D8F-BD7F-7E3F868E97F9}" destId="{AF85A0A8-644B-4276-8887-EF01116202C1}" srcOrd="0" destOrd="0" presId="urn:microsoft.com/office/officeart/2005/8/layout/lProcess2"/>
    <dgm:cxn modelId="{21FCC400-F8CD-4D30-BEB8-D289B1B8810B}" srcId="{B0484360-828A-4774-8A25-93381E82229B}" destId="{9E00B1DD-7EBA-4AB8-AD31-28AF40FC0A1F}" srcOrd="3" destOrd="0" parTransId="{9E9B5332-C647-4413-A0F8-9ACD04DD0A28}" sibTransId="{EF7661EF-4804-484B-8E0E-24B091511B0F}"/>
    <dgm:cxn modelId="{8F4BD51C-ECAD-4053-8623-29B1F2D03BAA}" type="presParOf" srcId="{5B0EC071-E16A-417C-8FC9-6CEA52A95051}" destId="{66BC68B5-DBF7-4CDE-B2BB-27411919D4B9}" srcOrd="0" destOrd="0" presId="urn:microsoft.com/office/officeart/2005/8/layout/lProcess2"/>
    <dgm:cxn modelId="{67593872-ED90-403A-ABCE-E08DBAEB43B7}" type="presParOf" srcId="{66BC68B5-DBF7-4CDE-B2BB-27411919D4B9}" destId="{282EA32F-DAF0-4D21-B472-7695A48DF5B4}" srcOrd="0" destOrd="0" presId="urn:microsoft.com/office/officeart/2005/8/layout/lProcess2"/>
    <dgm:cxn modelId="{53D113B5-5B49-43E9-95D1-62CC20D58CF8}" type="presParOf" srcId="{66BC68B5-DBF7-4CDE-B2BB-27411919D4B9}" destId="{CB054C36-524A-42AA-998E-063742448F91}" srcOrd="1" destOrd="0" presId="urn:microsoft.com/office/officeart/2005/8/layout/lProcess2"/>
    <dgm:cxn modelId="{E9FB9DDB-16AC-4737-A980-194574A62A47}" type="presParOf" srcId="{66BC68B5-DBF7-4CDE-B2BB-27411919D4B9}" destId="{F75882AD-8DF1-4DF2-98AE-D63436AEAFCE}" srcOrd="2" destOrd="0" presId="urn:microsoft.com/office/officeart/2005/8/layout/lProcess2"/>
    <dgm:cxn modelId="{5941D90F-BBD6-47B7-9042-D6F749CD48AE}" type="presParOf" srcId="{F75882AD-8DF1-4DF2-98AE-D63436AEAFCE}" destId="{922E693F-C264-41E6-B035-1EBD88892196}" srcOrd="0" destOrd="0" presId="urn:microsoft.com/office/officeart/2005/8/layout/lProcess2"/>
    <dgm:cxn modelId="{BE414E19-3ED9-44F8-9481-C8A2384D962A}" type="presParOf" srcId="{5B0EC071-E16A-417C-8FC9-6CEA52A95051}" destId="{9845F341-36A1-41CB-A251-2611265A8563}" srcOrd="1" destOrd="0" presId="urn:microsoft.com/office/officeart/2005/8/layout/lProcess2"/>
    <dgm:cxn modelId="{24DCBED4-C4DE-498F-B32E-C3215580AA9A}" type="presParOf" srcId="{5B0EC071-E16A-417C-8FC9-6CEA52A95051}" destId="{CF31E633-97B4-4CDE-B9C1-7D40FC2D5BB7}" srcOrd="2" destOrd="0" presId="urn:microsoft.com/office/officeart/2005/8/layout/lProcess2"/>
    <dgm:cxn modelId="{EDDC1956-78A5-4C95-92A8-C17B19328BE9}" type="presParOf" srcId="{CF31E633-97B4-4CDE-B9C1-7D40FC2D5BB7}" destId="{4F012127-E4BE-4AB8-8024-401A2E03DE6D}" srcOrd="0" destOrd="0" presId="urn:microsoft.com/office/officeart/2005/8/layout/lProcess2"/>
    <dgm:cxn modelId="{697467F3-72D9-48A3-B576-20CAF2B0E67D}" type="presParOf" srcId="{CF31E633-97B4-4CDE-B9C1-7D40FC2D5BB7}" destId="{D27D07EB-E1CF-4540-A841-BC32C31FED4C}" srcOrd="1" destOrd="0" presId="urn:microsoft.com/office/officeart/2005/8/layout/lProcess2"/>
    <dgm:cxn modelId="{84A5D1E6-6582-44ED-B257-AEDE6723801B}" type="presParOf" srcId="{CF31E633-97B4-4CDE-B9C1-7D40FC2D5BB7}" destId="{D6DE8EC0-D2A7-43D7-94A6-AA200498DEA2}" srcOrd="2" destOrd="0" presId="urn:microsoft.com/office/officeart/2005/8/layout/lProcess2"/>
    <dgm:cxn modelId="{46E87284-1EF8-47CB-8AB9-250335A1BE16}" type="presParOf" srcId="{D6DE8EC0-D2A7-43D7-94A6-AA200498DEA2}" destId="{D24990EE-7B67-4A3B-95A0-E5C32140ED4A}" srcOrd="0" destOrd="0" presId="urn:microsoft.com/office/officeart/2005/8/layout/lProcess2"/>
    <dgm:cxn modelId="{2B461C84-92BD-4209-973F-F098D25158BE}" type="presParOf" srcId="{5B0EC071-E16A-417C-8FC9-6CEA52A95051}" destId="{C2F7A37B-3E0D-4989-8A3A-89FCB49E4736}" srcOrd="3" destOrd="0" presId="urn:microsoft.com/office/officeart/2005/8/layout/lProcess2"/>
    <dgm:cxn modelId="{BA4E5AA6-2C50-49C8-BCE5-0D51A0B98DA9}" type="presParOf" srcId="{5B0EC071-E16A-417C-8FC9-6CEA52A95051}" destId="{FCBF040A-2214-418D-A104-0090B51627D8}" srcOrd="4" destOrd="0" presId="urn:microsoft.com/office/officeart/2005/8/layout/lProcess2"/>
    <dgm:cxn modelId="{5014BF13-DD7A-4ED9-A9C0-DBD112544DDD}" type="presParOf" srcId="{FCBF040A-2214-418D-A104-0090B51627D8}" destId="{AF85A0A8-644B-4276-8887-EF01116202C1}" srcOrd="0" destOrd="0" presId="urn:microsoft.com/office/officeart/2005/8/layout/lProcess2"/>
    <dgm:cxn modelId="{64995FF0-2075-4C0D-8173-F92DC830E803}" type="presParOf" srcId="{FCBF040A-2214-418D-A104-0090B51627D8}" destId="{A4E90977-70DF-4633-80D6-EB6B73268F0F}" srcOrd="1" destOrd="0" presId="urn:microsoft.com/office/officeart/2005/8/layout/lProcess2"/>
    <dgm:cxn modelId="{AA98EEDC-D0EB-4BC7-A877-9B57D13A8C75}" type="presParOf" srcId="{FCBF040A-2214-418D-A104-0090B51627D8}" destId="{60172849-81DE-44E3-9A36-025C4E91C751}" srcOrd="2" destOrd="0" presId="urn:microsoft.com/office/officeart/2005/8/layout/lProcess2"/>
    <dgm:cxn modelId="{4C43A6A4-DBCB-4121-99A5-E33EB9E785B5}" type="presParOf" srcId="{60172849-81DE-44E3-9A36-025C4E91C751}" destId="{64771455-5F85-4D60-8430-3EE2F2266229}" srcOrd="0" destOrd="0" presId="urn:microsoft.com/office/officeart/2005/8/layout/lProcess2"/>
    <dgm:cxn modelId="{3A135CC7-2268-47BF-9D29-F9C4FCE2E301}" type="presParOf" srcId="{64771455-5F85-4D60-8430-3EE2F2266229}" destId="{1DE25964-52B8-4B52-BE95-AF7C8A4C778F}" srcOrd="0" destOrd="0" presId="urn:microsoft.com/office/officeart/2005/8/layout/lProcess2"/>
    <dgm:cxn modelId="{664F0F54-662D-4946-940C-C1C0D4BB834C}" type="presParOf" srcId="{64771455-5F85-4D60-8430-3EE2F2266229}" destId="{6A4AB408-708D-49ED-A52E-59A56F23C2AF}" srcOrd="1" destOrd="0" presId="urn:microsoft.com/office/officeart/2005/8/layout/lProcess2"/>
    <dgm:cxn modelId="{BD8BA9F6-DDAD-43F3-9D8F-89C1A4AB115A}" type="presParOf" srcId="{64771455-5F85-4D60-8430-3EE2F2266229}" destId="{602541D2-828E-4405-B399-8C6D4EF46315}" srcOrd="2" destOrd="0" presId="urn:microsoft.com/office/officeart/2005/8/layout/lProcess2"/>
    <dgm:cxn modelId="{42AB9660-FB1D-4AD6-AF62-434336859FCD}" type="presParOf" srcId="{64771455-5F85-4D60-8430-3EE2F2266229}" destId="{2C0EFCF1-3F81-4609-94FD-F4778829415C}" srcOrd="3" destOrd="0" presId="urn:microsoft.com/office/officeart/2005/8/layout/lProcess2"/>
    <dgm:cxn modelId="{C5A3834C-7F04-4CA9-A7E3-CBE6CF16C054}" type="presParOf" srcId="{64771455-5F85-4D60-8430-3EE2F2266229}" destId="{999CB8E9-B345-4D68-B67A-F674B1F97FBA}" srcOrd="4" destOrd="0" presId="urn:microsoft.com/office/officeart/2005/8/layout/lProcess2"/>
    <dgm:cxn modelId="{B2E37EB4-3FB0-44B8-A000-EDCBFD67BA40}" type="presParOf" srcId="{64771455-5F85-4D60-8430-3EE2F2266229}" destId="{F7A283B1-398F-4947-9AE3-6134CCD6C0AF}" srcOrd="5" destOrd="0" presId="urn:microsoft.com/office/officeart/2005/8/layout/lProcess2"/>
    <dgm:cxn modelId="{B73F30BD-5FDB-4333-AF0F-162DF0FF8057}" type="presParOf" srcId="{64771455-5F85-4D60-8430-3EE2F2266229}" destId="{3F8F8C51-AC83-4958-B57F-CBCE9618D3B6}" srcOrd="6" destOrd="0" presId="urn:microsoft.com/office/officeart/2005/8/layout/lProcess2"/>
    <dgm:cxn modelId="{09795EF7-34FA-4315-BD5F-9CCEFF3BC281}" type="presParOf" srcId="{5B0EC071-E16A-417C-8FC9-6CEA52A95051}" destId="{EE33111A-E9C9-4C16-A4D8-4CE2A0C4E4F7}" srcOrd="5" destOrd="0" presId="urn:microsoft.com/office/officeart/2005/8/layout/lProcess2"/>
    <dgm:cxn modelId="{B6C32F7B-FB87-4002-AFA2-46DA00CA36C1}" type="presParOf" srcId="{5B0EC071-E16A-417C-8FC9-6CEA52A95051}" destId="{79823643-2540-4428-BCAA-CD8BCBA75B5C}" srcOrd="6" destOrd="0" presId="urn:microsoft.com/office/officeart/2005/8/layout/lProcess2"/>
    <dgm:cxn modelId="{4B87B2DD-108E-4C15-AA82-35C045C9434E}" type="presParOf" srcId="{79823643-2540-4428-BCAA-CD8BCBA75B5C}" destId="{617659E2-3260-4299-8262-687A0B7F50C1}" srcOrd="0" destOrd="0" presId="urn:microsoft.com/office/officeart/2005/8/layout/lProcess2"/>
    <dgm:cxn modelId="{3CE2DA30-5355-4F5A-9B1E-220C3029528F}" type="presParOf" srcId="{79823643-2540-4428-BCAA-CD8BCBA75B5C}" destId="{549AE8E7-CC80-41A8-BA48-2FEAA1188718}" srcOrd="1" destOrd="0" presId="urn:microsoft.com/office/officeart/2005/8/layout/lProcess2"/>
    <dgm:cxn modelId="{5FCF8A91-D4F1-48B4-BA41-9E6B0CE0D905}" type="presParOf" srcId="{79823643-2540-4428-BCAA-CD8BCBA75B5C}" destId="{556A9494-8763-4168-886F-A4673541FC93}" srcOrd="2" destOrd="0" presId="urn:microsoft.com/office/officeart/2005/8/layout/lProcess2"/>
    <dgm:cxn modelId="{A3DA6A4D-EDBC-4805-8579-7ED6E1A5C39A}" type="presParOf" srcId="{556A9494-8763-4168-886F-A4673541FC93}" destId="{4BD23F24-CAC8-4FDF-A324-F805BCCE2CCD}" srcOrd="0" destOrd="0" presId="urn:microsoft.com/office/officeart/2005/8/layout/lProcess2"/>
    <dgm:cxn modelId="{6F6B7862-9D8C-4027-9334-E4DAE636930C}" type="presParOf" srcId="{4BD23F24-CAC8-4FDF-A324-F805BCCE2CCD}" destId="{4F16B925-C3B9-48D8-9C59-E17315BB7E20}" srcOrd="0" destOrd="0" presId="urn:microsoft.com/office/officeart/2005/8/layout/lProcess2"/>
    <dgm:cxn modelId="{E162EB1B-04B2-42DF-9222-B85579ADB600}" type="presParOf" srcId="{4BD23F24-CAC8-4FDF-A324-F805BCCE2CCD}" destId="{42D07EA9-C362-4B51-850D-26075480B778}" srcOrd="1" destOrd="0" presId="urn:microsoft.com/office/officeart/2005/8/layout/lProcess2"/>
    <dgm:cxn modelId="{6DBB4B02-A43D-41BB-B440-4BA79A468B9D}" type="presParOf" srcId="{4BD23F24-CAC8-4FDF-A324-F805BCCE2CCD}" destId="{253842EE-CF46-4604-8420-6B046B5A2C77}" srcOrd="2" destOrd="0" presId="urn:microsoft.com/office/officeart/2005/8/layout/lProcess2"/>
    <dgm:cxn modelId="{0DA9673E-03F3-4197-A5AE-27B61E1E21D2}" type="presParOf" srcId="{4BD23F24-CAC8-4FDF-A324-F805BCCE2CCD}" destId="{28829936-79BE-403E-A13C-8265E354CE42}" srcOrd="3" destOrd="0" presId="urn:microsoft.com/office/officeart/2005/8/layout/lProcess2"/>
    <dgm:cxn modelId="{A1790A65-4C2B-4B5E-B4F1-B7DE714B0454}" type="presParOf" srcId="{4BD23F24-CAC8-4FDF-A324-F805BCCE2CCD}" destId="{2067311F-B78E-4FB6-80A3-86983E3CA5D6}" srcOrd="4" destOrd="0" presId="urn:microsoft.com/office/officeart/2005/8/layout/lProcess2"/>
    <dgm:cxn modelId="{04D162A2-4981-4C56-9AA8-411E19969E03}" type="presParOf" srcId="{4BD23F24-CAC8-4FDF-A324-F805BCCE2CCD}" destId="{5788DCF1-4D88-43BE-9C04-38DABE6722CA}" srcOrd="5" destOrd="0" presId="urn:microsoft.com/office/officeart/2005/8/layout/lProcess2"/>
    <dgm:cxn modelId="{67F10811-C273-42B2-8530-8A71D43594C7}" type="presParOf" srcId="{4BD23F24-CAC8-4FDF-A324-F805BCCE2CCD}" destId="{C37DFBBD-BE8D-426C-B6D7-D79F563FE5DD}" srcOrd="6" destOrd="0" presId="urn:microsoft.com/office/officeart/2005/8/layout/lProcess2"/>
    <dgm:cxn modelId="{3C081033-0BB5-46DD-BDBE-FBB7919B9EE9}" type="presParOf" srcId="{4BD23F24-CAC8-4FDF-A324-F805BCCE2CCD}" destId="{C958016C-1734-498C-B314-BEB3016C046C}" srcOrd="7" destOrd="0" presId="urn:microsoft.com/office/officeart/2005/8/layout/lProcess2"/>
    <dgm:cxn modelId="{3A73395B-17EE-49B1-AE78-9903D67AF7DF}" type="presParOf" srcId="{4BD23F24-CAC8-4FDF-A324-F805BCCE2CCD}" destId="{7540CBB0-C00E-421B-B615-65122A6E99F4}" srcOrd="8" destOrd="0" presId="urn:microsoft.com/office/officeart/2005/8/layout/lProcess2"/>
    <dgm:cxn modelId="{E2462401-6ABE-4642-808F-B022E7B08192}" type="presParOf" srcId="{5B0EC071-E16A-417C-8FC9-6CEA52A95051}" destId="{9B63171C-9D05-4CDB-BF89-282CA1F541B2}" srcOrd="7" destOrd="0" presId="urn:microsoft.com/office/officeart/2005/8/layout/lProcess2"/>
    <dgm:cxn modelId="{19837F39-F565-46E8-8D48-D97F8DEC48CB}" type="presParOf" srcId="{5B0EC071-E16A-417C-8FC9-6CEA52A95051}" destId="{CB34C09C-A434-4DB4-850A-50733940BB43}" srcOrd="8" destOrd="0" presId="urn:microsoft.com/office/officeart/2005/8/layout/lProcess2"/>
    <dgm:cxn modelId="{DB1510B9-CD24-4059-9F50-286BF4BAB71E}" type="presParOf" srcId="{CB34C09C-A434-4DB4-850A-50733940BB43}" destId="{DEA05CC4-815D-4436-9BBD-A91E158CCE04}" srcOrd="0" destOrd="0" presId="urn:microsoft.com/office/officeart/2005/8/layout/lProcess2"/>
    <dgm:cxn modelId="{931DCA2C-2EE7-44B0-A14F-DE2994BE10D6}" type="presParOf" srcId="{CB34C09C-A434-4DB4-850A-50733940BB43}" destId="{91549419-5340-4ED7-BD94-7DF5D27E2AA2}" srcOrd="1" destOrd="0" presId="urn:microsoft.com/office/officeart/2005/8/layout/lProcess2"/>
    <dgm:cxn modelId="{E7EC855A-E317-4C9E-9BCF-66C869C610F7}" type="presParOf" srcId="{CB34C09C-A434-4DB4-850A-50733940BB43}" destId="{6139D2C5-E69F-45FC-A7C4-6F423E895B2F}" srcOrd="2" destOrd="0" presId="urn:microsoft.com/office/officeart/2005/8/layout/lProcess2"/>
    <dgm:cxn modelId="{E318415A-B236-46E4-8397-B46DB336DFD0}" type="presParOf" srcId="{6139D2C5-E69F-45FC-A7C4-6F423E895B2F}" destId="{E802C13E-7505-4290-AE40-FE522E07A00D}" srcOrd="0" destOrd="0" presId="urn:microsoft.com/office/officeart/2005/8/layout/lProcess2"/>
    <dgm:cxn modelId="{1E0BFEBF-66AA-40EA-8244-0059D5382BB2}" type="presParOf" srcId="{E802C13E-7505-4290-AE40-FE522E07A00D}" destId="{3F49A2AF-CEDD-468D-9C12-6018AA241B99}" srcOrd="0" destOrd="0" presId="urn:microsoft.com/office/officeart/2005/8/layout/lProcess2"/>
    <dgm:cxn modelId="{B48786BB-18EB-4B51-816D-13455AAF830A}" type="presParOf" srcId="{E802C13E-7505-4290-AE40-FE522E07A00D}" destId="{DD794B7B-0149-409D-8610-EF4F3F3E590D}" srcOrd="1" destOrd="0" presId="urn:microsoft.com/office/officeart/2005/8/layout/lProcess2"/>
    <dgm:cxn modelId="{EB904324-E5EF-4FB2-957C-9CD0619F3F8A}" type="presParOf" srcId="{E802C13E-7505-4290-AE40-FE522E07A00D}" destId="{B1B33F0B-D89C-4B4E-8B3C-A623A634AF5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B9228E-A819-4E86-9115-C2ECEF4E8C4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AU"/>
        </a:p>
      </dgm:t>
    </dgm:pt>
    <dgm:pt modelId="{B22EBB08-2E04-4DED-8128-23097B7DAC4D}" type="pres">
      <dgm:prSet presAssocID="{FDB9228E-A819-4E86-9115-C2ECEF4E8C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CA3197B-AF30-4D3C-9D7F-FB14DA94AD4D}" type="presOf" srcId="{FDB9228E-A819-4E86-9115-C2ECEF4E8C42}" destId="{B22EBB08-2E04-4DED-8128-23097B7DAC4D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039D0-7C51-422C-9A15-74C728E7C322}">
      <dsp:nvSpPr>
        <dsp:cNvPr id="0" name=""/>
        <dsp:cNvSpPr/>
      </dsp:nvSpPr>
      <dsp:spPr>
        <a:xfrm>
          <a:off x="2664288" y="144014"/>
          <a:ext cx="2436465" cy="1461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rgbClr val="CC00CC"/>
              </a:solidFill>
            </a:rPr>
            <a:t>ARPANS Act &amp; Regulations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rgbClr val="CC00CC"/>
              </a:solidFill>
            </a:rPr>
            <a:t>Commonwealth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rgbClr val="CC00CC"/>
              </a:solidFill>
            </a:rPr>
            <a:t>(Road, rail &amp; inland waterways)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rgbClr val="CC00CC"/>
              </a:solidFill>
            </a:rPr>
            <a:t>ARPANSA Code of Practice based on IAEA TS-R-1</a:t>
          </a:r>
          <a:endParaRPr lang="en-AU" sz="1400" b="1" kern="1200" dirty="0">
            <a:solidFill>
              <a:srgbClr val="CC00CC"/>
            </a:solidFill>
          </a:endParaRPr>
        </a:p>
      </dsp:txBody>
      <dsp:txXfrm>
        <a:off x="2664288" y="144014"/>
        <a:ext cx="2436465" cy="1461879"/>
      </dsp:txXfrm>
    </dsp:sp>
    <dsp:sp modelId="{1ADEBA4C-48B9-4EA7-8C1E-68256059F121}">
      <dsp:nvSpPr>
        <dsp:cNvPr id="0" name=""/>
        <dsp:cNvSpPr/>
      </dsp:nvSpPr>
      <dsp:spPr>
        <a:xfrm>
          <a:off x="72011" y="144014"/>
          <a:ext cx="2436465" cy="1461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rgbClr val="CC00CC"/>
              </a:solidFill>
            </a:rPr>
            <a:t>Civil Aviation Act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rgbClr val="CC00CC"/>
              </a:solidFill>
            </a:rPr>
            <a:t>(Air Transport)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rgbClr val="CC00CC"/>
              </a:solidFill>
            </a:rPr>
            <a:t>TS-R-1 through ICAO Technical Instructions</a:t>
          </a:r>
          <a:endParaRPr lang="en-AU" sz="1400" b="1" kern="1200" dirty="0">
            <a:solidFill>
              <a:srgbClr val="CC00CC"/>
            </a:solidFill>
          </a:endParaRPr>
        </a:p>
      </dsp:txBody>
      <dsp:txXfrm>
        <a:off x="72011" y="144014"/>
        <a:ext cx="2436465" cy="1461879"/>
      </dsp:txXfrm>
    </dsp:sp>
    <dsp:sp modelId="{FE8F63BC-05C6-4F3E-945F-9F2377DEBCC0}">
      <dsp:nvSpPr>
        <dsp:cNvPr id="0" name=""/>
        <dsp:cNvSpPr/>
      </dsp:nvSpPr>
      <dsp:spPr>
        <a:xfrm>
          <a:off x="2376273" y="1944211"/>
          <a:ext cx="2436465" cy="1461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rgbClr val="CC00CC"/>
              </a:solidFill>
            </a:rPr>
            <a:t>Six States and two territories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rgbClr val="CC00CC"/>
              </a:solidFill>
            </a:rPr>
            <a:t>(Road, rail, inland waterways</a:t>
          </a:r>
          <a:r>
            <a:rPr lang="en-AU" sz="1400" kern="1200" dirty="0" smtClean="0">
              <a:solidFill>
                <a:srgbClr val="CC00CC"/>
              </a:solidFill>
            </a:rPr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rgbClr val="CC00CC"/>
              </a:solidFill>
            </a:rPr>
            <a:t>Implement ARPANSA Code</a:t>
          </a:r>
          <a:endParaRPr lang="en-AU" sz="1400" b="1" kern="1200" dirty="0">
            <a:solidFill>
              <a:srgbClr val="CC00CC"/>
            </a:solidFill>
          </a:endParaRPr>
        </a:p>
      </dsp:txBody>
      <dsp:txXfrm>
        <a:off x="2376273" y="1944211"/>
        <a:ext cx="2436465" cy="1461879"/>
      </dsp:txXfrm>
    </dsp:sp>
    <dsp:sp modelId="{7636DB72-B4B9-4651-AC53-F163FBB199A5}">
      <dsp:nvSpPr>
        <dsp:cNvPr id="0" name=""/>
        <dsp:cNvSpPr/>
      </dsp:nvSpPr>
      <dsp:spPr>
        <a:xfrm>
          <a:off x="5328587" y="144009"/>
          <a:ext cx="2436465" cy="1461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rgbClr val="CC00CC"/>
              </a:solidFill>
            </a:rPr>
            <a:t>Marine Order 41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rgbClr val="CC00CC"/>
              </a:solidFill>
            </a:rPr>
            <a:t>(Sea Transport)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rgbClr val="CC00CC"/>
              </a:solidFill>
            </a:rPr>
            <a:t>IMDG Code</a:t>
          </a:r>
          <a:endParaRPr lang="en-AU" sz="1400" b="1" kern="1200" dirty="0">
            <a:solidFill>
              <a:srgbClr val="CC00CC"/>
            </a:solidFill>
          </a:endParaRPr>
        </a:p>
      </dsp:txBody>
      <dsp:txXfrm>
        <a:off x="5328587" y="144009"/>
        <a:ext cx="2436465" cy="1461879"/>
      </dsp:txXfrm>
    </dsp:sp>
    <dsp:sp modelId="{6A7DABCB-04C1-45E2-8083-C9260C65FDFD}">
      <dsp:nvSpPr>
        <dsp:cNvPr id="0" name=""/>
        <dsp:cNvSpPr/>
      </dsp:nvSpPr>
      <dsp:spPr>
        <a:xfrm>
          <a:off x="5184567" y="2016219"/>
          <a:ext cx="2436465" cy="1461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AU" sz="14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Transport Competent</a:t>
          </a:r>
          <a:r>
            <a:rPr kumimoji="0" lang="en-AU" sz="1400" b="1" i="0" u="none" strike="noStrike" kern="1200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 Authority Forum- National WG to discuss all relevant regulatory matters &amp; uniformity</a:t>
          </a:r>
          <a:endParaRPr kumimoji="0" lang="en-AU" sz="14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endParaRPr>
        </a:p>
      </dsp:txBody>
      <dsp:txXfrm>
        <a:off x="5184567" y="2016219"/>
        <a:ext cx="2436465" cy="1461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EA32F-DAF0-4D21-B472-7695A48DF5B4}">
      <dsp:nvSpPr>
        <dsp:cNvPr id="0" name=""/>
        <dsp:cNvSpPr/>
      </dsp:nvSpPr>
      <dsp:spPr>
        <a:xfrm>
          <a:off x="1008071" y="3110864"/>
          <a:ext cx="1661728" cy="93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ARPANSA Monitoring of Cask Loading</a:t>
          </a:r>
          <a:endParaRPr lang="en-AU" sz="1400" kern="1200" dirty="0"/>
        </a:p>
      </dsp:txBody>
      <dsp:txXfrm>
        <a:off x="1008071" y="3110864"/>
        <a:ext cx="1661728" cy="280848"/>
      </dsp:txXfrm>
    </dsp:sp>
    <dsp:sp modelId="{4F012127-E4BE-4AB8-8024-401A2E03DE6D}">
      <dsp:nvSpPr>
        <dsp:cNvPr id="0" name=""/>
        <dsp:cNvSpPr/>
      </dsp:nvSpPr>
      <dsp:spPr>
        <a:xfrm>
          <a:off x="1368084" y="4147820"/>
          <a:ext cx="1243338" cy="87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Shipment Debriefing</a:t>
          </a:r>
          <a:endParaRPr lang="en-AU" sz="1200" kern="1200" dirty="0"/>
        </a:p>
      </dsp:txBody>
      <dsp:txXfrm>
        <a:off x="1368084" y="4147820"/>
        <a:ext cx="1243338" cy="263241"/>
      </dsp:txXfrm>
    </dsp:sp>
    <dsp:sp modelId="{AF85A0A8-644B-4276-8887-EF01116202C1}">
      <dsp:nvSpPr>
        <dsp:cNvPr id="0" name=""/>
        <dsp:cNvSpPr/>
      </dsp:nvSpPr>
      <dsp:spPr>
        <a:xfrm>
          <a:off x="3161870" y="0"/>
          <a:ext cx="1661728" cy="5184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500" kern="1200" dirty="0"/>
        </a:p>
      </dsp:txBody>
      <dsp:txXfrm>
        <a:off x="3161870" y="0"/>
        <a:ext cx="1661728" cy="1555432"/>
      </dsp:txXfrm>
    </dsp:sp>
    <dsp:sp modelId="{1DE25964-52B8-4B52-BE95-AF7C8A4C778F}">
      <dsp:nvSpPr>
        <dsp:cNvPr id="0" name=""/>
        <dsp:cNvSpPr/>
      </dsp:nvSpPr>
      <dsp:spPr>
        <a:xfrm>
          <a:off x="3384744" y="1224607"/>
          <a:ext cx="1329382" cy="755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ARPANSA Assessment</a:t>
          </a:r>
          <a:endParaRPr lang="en-AU" sz="1000" kern="1200" dirty="0"/>
        </a:p>
      </dsp:txBody>
      <dsp:txXfrm>
        <a:off x="3406866" y="1246729"/>
        <a:ext cx="1285138" cy="711067"/>
      </dsp:txXfrm>
    </dsp:sp>
    <dsp:sp modelId="{602541D2-828E-4405-B399-8C6D4EF46315}">
      <dsp:nvSpPr>
        <dsp:cNvPr id="0" name=""/>
        <dsp:cNvSpPr/>
      </dsp:nvSpPr>
      <dsp:spPr>
        <a:xfrm>
          <a:off x="3324483" y="2137277"/>
          <a:ext cx="1329382" cy="755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/>
            <a:t>ARPANSA Approval/Validation Certificate</a:t>
          </a:r>
          <a:endParaRPr lang="en-AU" sz="1000" kern="1200" dirty="0"/>
        </a:p>
      </dsp:txBody>
      <dsp:txXfrm>
        <a:off x="3346605" y="2159399"/>
        <a:ext cx="1285138" cy="711067"/>
      </dsp:txXfrm>
    </dsp:sp>
    <dsp:sp modelId="{999CB8E9-B345-4D68-B67A-F674B1F97FBA}">
      <dsp:nvSpPr>
        <dsp:cNvPr id="0" name=""/>
        <dsp:cNvSpPr/>
      </dsp:nvSpPr>
      <dsp:spPr>
        <a:xfrm>
          <a:off x="3240200" y="3190631"/>
          <a:ext cx="1329382" cy="755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Applicant Shipment Preparation</a:t>
          </a:r>
          <a:endParaRPr lang="en-AU" sz="1000" kern="1200" dirty="0"/>
        </a:p>
      </dsp:txBody>
      <dsp:txXfrm>
        <a:off x="3262322" y="3212753"/>
        <a:ext cx="1285138" cy="711067"/>
      </dsp:txXfrm>
    </dsp:sp>
    <dsp:sp modelId="{3F8F8C51-AC83-4958-B57F-CBCE9618D3B6}">
      <dsp:nvSpPr>
        <dsp:cNvPr id="0" name=""/>
        <dsp:cNvSpPr/>
      </dsp:nvSpPr>
      <dsp:spPr>
        <a:xfrm>
          <a:off x="3324536" y="4170098"/>
          <a:ext cx="1329382" cy="755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Shipment Complete</a:t>
          </a:r>
          <a:endParaRPr lang="en-AU" sz="1000" kern="1200" dirty="0"/>
        </a:p>
      </dsp:txBody>
      <dsp:txXfrm>
        <a:off x="3346658" y="4192220"/>
        <a:ext cx="1285138" cy="711067"/>
      </dsp:txXfrm>
    </dsp:sp>
    <dsp:sp modelId="{617659E2-3260-4299-8262-687A0B7F50C1}">
      <dsp:nvSpPr>
        <dsp:cNvPr id="0" name=""/>
        <dsp:cNvSpPr/>
      </dsp:nvSpPr>
      <dsp:spPr>
        <a:xfrm>
          <a:off x="5260998" y="0"/>
          <a:ext cx="1661728" cy="5184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4300" kern="1200" dirty="0"/>
        </a:p>
      </dsp:txBody>
      <dsp:txXfrm>
        <a:off x="5260998" y="0"/>
        <a:ext cx="1661728" cy="1555432"/>
      </dsp:txXfrm>
    </dsp:sp>
    <dsp:sp modelId="{4F16B925-C3B9-48D8-9C59-E17315BB7E20}">
      <dsp:nvSpPr>
        <dsp:cNvPr id="0" name=""/>
        <dsp:cNvSpPr/>
      </dsp:nvSpPr>
      <dsp:spPr>
        <a:xfrm>
          <a:off x="5400340" y="478593"/>
          <a:ext cx="1454796" cy="604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Request for Additional Information</a:t>
          </a:r>
          <a:endParaRPr lang="en-AU" sz="1000" kern="1200" dirty="0"/>
        </a:p>
      </dsp:txBody>
      <dsp:txXfrm>
        <a:off x="5418049" y="496302"/>
        <a:ext cx="1419378" cy="569195"/>
      </dsp:txXfrm>
    </dsp:sp>
    <dsp:sp modelId="{253842EE-CF46-4604-8420-6B046B5A2C77}">
      <dsp:nvSpPr>
        <dsp:cNvPr id="0" name=""/>
        <dsp:cNvSpPr/>
      </dsp:nvSpPr>
      <dsp:spPr>
        <a:xfrm>
          <a:off x="5412358" y="1281762"/>
          <a:ext cx="1329382" cy="598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Adequacy of Information</a:t>
          </a:r>
          <a:endParaRPr lang="en-AU" sz="1000" kern="1200" dirty="0"/>
        </a:p>
      </dsp:txBody>
      <dsp:txXfrm>
        <a:off x="5429902" y="1299306"/>
        <a:ext cx="1294294" cy="563895"/>
      </dsp:txXfrm>
    </dsp:sp>
    <dsp:sp modelId="{2067311F-B78E-4FB6-80A3-86983E3CA5D6}">
      <dsp:nvSpPr>
        <dsp:cNvPr id="0" name=""/>
        <dsp:cNvSpPr/>
      </dsp:nvSpPr>
      <dsp:spPr>
        <a:xfrm>
          <a:off x="5336676" y="2099120"/>
          <a:ext cx="1329382" cy="598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Yes</a:t>
          </a:r>
          <a:endParaRPr lang="en-AU" sz="1000" kern="1200" dirty="0"/>
        </a:p>
      </dsp:txBody>
      <dsp:txXfrm>
        <a:off x="5354220" y="2116664"/>
        <a:ext cx="1294294" cy="563895"/>
      </dsp:txXfrm>
    </dsp:sp>
    <dsp:sp modelId="{C37DFBBD-BE8D-426C-B6D7-D79F563FE5DD}">
      <dsp:nvSpPr>
        <dsp:cNvPr id="0" name=""/>
        <dsp:cNvSpPr/>
      </dsp:nvSpPr>
      <dsp:spPr>
        <a:xfrm>
          <a:off x="5400340" y="3110864"/>
          <a:ext cx="1329382" cy="598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Pre-shipment Monitoring</a:t>
          </a:r>
          <a:endParaRPr lang="en-AU" sz="1400" kern="1200" dirty="0"/>
        </a:p>
      </dsp:txBody>
      <dsp:txXfrm>
        <a:off x="5417884" y="3128408"/>
        <a:ext cx="1294294" cy="563895"/>
      </dsp:txXfrm>
    </dsp:sp>
    <dsp:sp modelId="{7540CBB0-C00E-421B-B615-65122A6E99F4}">
      <dsp:nvSpPr>
        <dsp:cNvPr id="0" name=""/>
        <dsp:cNvSpPr/>
      </dsp:nvSpPr>
      <dsp:spPr>
        <a:xfrm>
          <a:off x="5336676" y="4149391"/>
          <a:ext cx="1329382" cy="598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Post-shipment Monitoring</a:t>
          </a:r>
          <a:endParaRPr lang="en-AU" sz="1000" kern="1200" dirty="0"/>
        </a:p>
      </dsp:txBody>
      <dsp:txXfrm>
        <a:off x="5354220" y="4166935"/>
        <a:ext cx="1294294" cy="563895"/>
      </dsp:txXfrm>
    </dsp:sp>
    <dsp:sp modelId="{DEA05CC4-815D-4436-9BBD-A91E158CCE04}">
      <dsp:nvSpPr>
        <dsp:cNvPr id="0" name=""/>
        <dsp:cNvSpPr/>
      </dsp:nvSpPr>
      <dsp:spPr>
        <a:xfrm>
          <a:off x="7272445" y="1595303"/>
          <a:ext cx="382812" cy="271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7272445" y="1595303"/>
        <a:ext cx="382812" cy="81318"/>
      </dsp:txXfrm>
    </dsp:sp>
    <dsp:sp modelId="{3F49A2AF-CEDD-468D-9C12-6018AA241B99}">
      <dsp:nvSpPr>
        <dsp:cNvPr id="0" name=""/>
        <dsp:cNvSpPr/>
      </dsp:nvSpPr>
      <dsp:spPr>
        <a:xfrm>
          <a:off x="7200450" y="957182"/>
          <a:ext cx="508076" cy="1023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No</a:t>
          </a:r>
          <a:endParaRPr lang="en-AU" sz="1000" kern="1200" dirty="0"/>
        </a:p>
      </dsp:txBody>
      <dsp:txXfrm>
        <a:off x="7215331" y="972063"/>
        <a:ext cx="478314" cy="993974"/>
      </dsp:txXfrm>
    </dsp:sp>
    <dsp:sp modelId="{B1B33F0B-D89C-4B4E-8B3C-A623A634AF5C}">
      <dsp:nvSpPr>
        <dsp:cNvPr id="0" name=""/>
        <dsp:cNvSpPr/>
      </dsp:nvSpPr>
      <dsp:spPr>
        <a:xfrm>
          <a:off x="3312199" y="0"/>
          <a:ext cx="1329382" cy="668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/>
            <a:t>Transport Plan Application for Approval/Validation</a:t>
          </a:r>
          <a:endParaRPr lang="en-AU" sz="1000" kern="1200" dirty="0"/>
        </a:p>
      </dsp:txBody>
      <dsp:txXfrm>
        <a:off x="3331787" y="19588"/>
        <a:ext cx="1290206" cy="629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203BDE-BE75-4DC0-AE74-25C5DC639490}" type="datetimeFigureOut">
              <a:rPr lang="en-US"/>
              <a:pPr>
                <a:defRPr/>
              </a:pPr>
              <a:t>10/17/2011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8C60CD-75DA-45C9-A5B9-F829178B54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3834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B03955-E3B4-4DB7-AC4F-0A42D15C6AE0}" type="datetimeFigureOut">
              <a:rPr lang="en-US"/>
              <a:pPr>
                <a:defRPr/>
              </a:pPr>
              <a:t>10/17/2011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092904-CCCD-47B6-933F-19CBA00A98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9878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D61164-68D8-40F1-B95D-63A9913192D6}" type="slidenum">
              <a:rPr lang="en-AU" smtClean="0"/>
              <a:pPr/>
              <a:t>1</a:t>
            </a:fld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B3145F-6D1E-4CCB-9B52-1F7C6490B768}" type="slidenum">
              <a:rPr lang="en-AU" smtClean="0"/>
              <a:pPr/>
              <a:t>10</a:t>
            </a:fld>
            <a:endParaRPr lang="en-A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B3145F-6D1E-4CCB-9B52-1F7C6490B768}" type="slidenum">
              <a:rPr lang="en-AU" smtClean="0"/>
              <a:pPr/>
              <a:t>11</a:t>
            </a:fld>
            <a:endParaRPr lang="en-A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66A657-B62F-41C8-9870-2E87738C5105}" type="slidenum">
              <a:rPr lang="en-AU" smtClean="0"/>
              <a:pPr/>
              <a:t>12</a:t>
            </a:fld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781B6B-76C2-4B31-815B-0E47125DF975}" type="slidenum">
              <a:rPr lang="en-AU" smtClean="0"/>
              <a:pPr/>
              <a:t>13</a:t>
            </a:fld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8399BA-5663-4FDE-934A-72D759ED9603}" type="slidenum">
              <a:rPr lang="en-AU" smtClean="0"/>
              <a:pPr/>
              <a:t>14</a:t>
            </a:fld>
            <a:endParaRPr lang="en-A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C76D10-280A-46EA-B6C1-F64CCE6E6838}" type="slidenum">
              <a:rPr lang="en-AU" smtClean="0"/>
              <a:pPr/>
              <a:t>15</a:t>
            </a:fld>
            <a:endParaRPr lang="en-A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1ABB95-2DCB-4F4E-913F-42002009AAA0}" type="slidenum">
              <a:rPr lang="en-AU" smtClean="0"/>
              <a:pPr/>
              <a:t>16</a:t>
            </a:fld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C6C829-535D-4D57-85A1-869206026623}" type="slidenum">
              <a:rPr lang="en-AU" smtClean="0"/>
              <a:pPr/>
              <a:t>17</a:t>
            </a:fld>
            <a:endParaRPr lang="en-A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66A657-B62F-41C8-9870-2E87738C5105}" type="slidenum">
              <a:rPr lang="en-AU" smtClean="0"/>
              <a:pPr/>
              <a:t>18</a:t>
            </a:fld>
            <a:endParaRPr lang="en-A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66A657-B62F-41C8-9870-2E87738C5105}" type="slidenum">
              <a:rPr lang="en-AU" smtClean="0"/>
              <a:pPr/>
              <a:t>19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922DE1-2470-4555-B244-DF266AB579DE}" type="slidenum">
              <a:rPr lang="en-AU" smtClean="0"/>
              <a:pPr/>
              <a:t>2</a:t>
            </a:fld>
            <a:endParaRPr lang="en-A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8399BA-5663-4FDE-934A-72D759ED9603}" type="slidenum">
              <a:rPr lang="en-AU" smtClean="0"/>
              <a:pPr/>
              <a:t>20</a:t>
            </a:fld>
            <a:endParaRPr lang="en-A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8399BA-5663-4FDE-934A-72D759ED9603}" type="slidenum">
              <a:rPr lang="en-AU" smtClean="0"/>
              <a:pPr/>
              <a:t>21</a:t>
            </a:fld>
            <a:endParaRPr lang="en-A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8399BA-5663-4FDE-934A-72D759ED9603}" type="slidenum">
              <a:rPr lang="en-AU" smtClean="0"/>
              <a:pPr/>
              <a:t>22</a:t>
            </a:fld>
            <a:endParaRPr lang="en-A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8399BA-5663-4FDE-934A-72D759ED9603}" type="slidenum">
              <a:rPr lang="en-AU" smtClean="0"/>
              <a:pPr/>
              <a:t>23</a:t>
            </a:fld>
            <a:endParaRPr lang="en-A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8399BA-5663-4FDE-934A-72D759ED9603}" type="slidenum">
              <a:rPr lang="en-AU" smtClean="0"/>
              <a:pPr/>
              <a:t>24</a:t>
            </a:fld>
            <a:endParaRPr lang="en-A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E90025-790C-4A9B-BDAF-8F7731B7B253}" type="slidenum">
              <a:rPr lang="en-AU" smtClean="0"/>
              <a:pPr/>
              <a:t>25</a:t>
            </a:fld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9C9038-CBBF-4B1C-AD08-91F6DDBCBF4B}" type="slidenum">
              <a:rPr lang="en-AU" smtClean="0"/>
              <a:pPr/>
              <a:t>3</a:t>
            </a:fld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29D454-C3B8-4B3A-9E5E-70821F00A3D6}" type="slidenum">
              <a:rPr lang="en-AU" smtClean="0"/>
              <a:pPr/>
              <a:t>4</a:t>
            </a:fld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AFA2B8-F42B-454D-8033-96404ADF1064}" type="slidenum">
              <a:rPr lang="en-AU" smtClean="0"/>
              <a:pPr/>
              <a:t>5</a:t>
            </a:fld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A679E2-D6A7-49D7-9447-6ED4B71D793C}" type="slidenum">
              <a:rPr lang="en-AU" smtClean="0"/>
              <a:pPr/>
              <a:t>6</a:t>
            </a:fld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51EC4A-2BAF-4058-B63D-8D0295D73AEC}" type="slidenum">
              <a:rPr lang="en-AU" smtClean="0"/>
              <a:pPr/>
              <a:t>7</a:t>
            </a:fld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4CA241-6171-4A28-B1CA-C12085C92ED0}" type="slidenum">
              <a:rPr lang="en-AU" smtClean="0"/>
              <a:pPr/>
              <a:t>8</a:t>
            </a:fld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BC458F-26EC-489A-9245-03535F04BE93}" type="slidenum">
              <a:rPr lang="en-AU" smtClean="0"/>
              <a:pPr/>
              <a:t>9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B2A1-DF3C-4E54-B26B-67DEA52C6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3082D-85A3-4459-80A5-28C4A9AC3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9BB9-E568-40CC-8684-158F376F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1646-0C3B-47C6-8678-CD9E36328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A3BCE-D3EC-43B8-A53A-CF070FC38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A88D8-7F69-45BF-B3D5-5028A3D41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D599-D6CB-4471-954C-455718B4C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BDEE-43D4-4F54-9B4D-2A7C7ABD4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715E-C858-4161-A2E7-ACE8F761C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BC825-5388-4FFC-8586-9E602803C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2A634-7677-4EBF-99AE-A1D5DCA7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949282-E8C5-42A6-A0A4-BB0DB2EDE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3.xml"/><Relationship Id="rId11" Type="http://schemas.openxmlformats.org/officeDocument/2006/relationships/oleObject" Target="../embeddings/oleObject1.bin"/><Relationship Id="rId5" Type="http://schemas.openxmlformats.org/officeDocument/2006/relationships/diagramLayout" Target="../diagrams/layout3.xml"/><Relationship Id="rId10" Type="http://schemas.openxmlformats.org/officeDocument/2006/relationships/image" Target="../media/image13.png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470025"/>
          </a:xfrm>
        </p:spPr>
        <p:txBody>
          <a:bodyPr/>
          <a:lstStyle/>
          <a:p>
            <a:r>
              <a:rPr lang="en-AU" sz="3200" b="1" dirty="0" smtClean="0">
                <a:solidFill>
                  <a:srgbClr val="0070C0"/>
                </a:solidFill>
              </a:rPr>
              <a:t>Australian Experience in Implementing Transport Safety Regulations and Transport Security Recommendations</a:t>
            </a:r>
            <a:endParaRPr lang="en-AU" sz="3200" dirty="0" smtClean="0">
              <a:solidFill>
                <a:srgbClr val="0070C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921396"/>
          </a:xfrm>
        </p:spPr>
        <p:txBody>
          <a:bodyPr/>
          <a:lstStyle/>
          <a:p>
            <a:r>
              <a:rPr lang="en-AU" sz="1800" b="1" dirty="0" err="1" smtClean="0"/>
              <a:t>Samir</a:t>
            </a:r>
            <a:r>
              <a:rPr lang="en-AU" sz="1800" b="1" dirty="0" smtClean="0"/>
              <a:t> Sarkar</a:t>
            </a:r>
            <a:r>
              <a:rPr lang="en-AU" sz="1800" baseline="30000" dirty="0" smtClean="0"/>
              <a:t>1</a:t>
            </a:r>
          </a:p>
          <a:p>
            <a:r>
              <a:rPr lang="en-AU" sz="1600" dirty="0" smtClean="0"/>
              <a:t>Operations Services Branch</a:t>
            </a:r>
          </a:p>
          <a:p>
            <a:r>
              <a:rPr lang="en-AU" sz="1600" dirty="0" smtClean="0"/>
              <a:t>Australian Radiation Protection and Nuclear Safety Agency</a:t>
            </a:r>
          </a:p>
          <a:p>
            <a:r>
              <a:rPr lang="en-AU" sz="1600" dirty="0" smtClean="0"/>
              <a:t>PO Box 655, Miranda, NSW 1490, Australia</a:t>
            </a:r>
          </a:p>
          <a:p>
            <a:endParaRPr lang="en-AU" sz="1600" dirty="0" smtClean="0"/>
          </a:p>
          <a:p>
            <a:r>
              <a:rPr lang="en-AU" sz="1600" baseline="30000" dirty="0" smtClean="0"/>
              <a:t>2 </a:t>
            </a:r>
            <a:r>
              <a:rPr lang="en-AU" sz="1600" dirty="0" smtClean="0"/>
              <a:t>Fax: 61-2-9541 8348; Email: </a:t>
            </a:r>
            <a:r>
              <a:rPr lang="en-AU" sz="1600" u="sng" dirty="0" err="1" smtClean="0"/>
              <a:t>Samir.Sarkar@arpansa.gov.au</a:t>
            </a:r>
            <a:endParaRPr lang="en-AU" sz="1600" u="sng" dirty="0" smtClean="0"/>
          </a:p>
          <a:p>
            <a:endParaRPr lang="en-AU" sz="1600" dirty="0" smtClean="0"/>
          </a:p>
        </p:txBody>
      </p:sp>
      <p:pic>
        <p:nvPicPr>
          <p:cNvPr id="2052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1052736"/>
            <a:ext cx="77724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2800" b="1" dirty="0" smtClean="0">
                <a:solidFill>
                  <a:srgbClr val="FF0000"/>
                </a:solidFill>
              </a:rPr>
              <a:t>International </a:t>
            </a:r>
            <a:r>
              <a:rPr lang="en-AU" sz="2800" b="1" dirty="0">
                <a:solidFill>
                  <a:srgbClr val="FF0000"/>
                </a:solidFill>
              </a:rPr>
              <a:t>Conference on </a:t>
            </a:r>
            <a:r>
              <a:rPr lang="en-AU" sz="2800" b="1" dirty="0" smtClean="0">
                <a:solidFill>
                  <a:srgbClr val="FF0000"/>
                </a:solidFill>
              </a:rPr>
              <a:t>the Safe and Secure transport of Radioactive Material: The Next Fifty Years- Creating a Safe, Secure and Sustainable Framework, 17-21 October 2011, Vienna</a:t>
            </a:r>
            <a:endParaRPr lang="en-AU" sz="28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188" y="980728"/>
            <a:ext cx="7199312" cy="771872"/>
          </a:xfrm>
        </p:spPr>
        <p:txBody>
          <a:bodyPr/>
          <a:lstStyle/>
          <a:p>
            <a:r>
              <a:rPr lang="en-AU" sz="3200" b="1" dirty="0" smtClean="0">
                <a:solidFill>
                  <a:srgbClr val="FF0000"/>
                </a:solidFill>
              </a:rPr>
              <a:t>ARPANSA Approach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750" y="1557338"/>
            <a:ext cx="7772400" cy="5400675"/>
          </a:xfrm>
        </p:spPr>
        <p:txBody>
          <a:bodyPr/>
          <a:lstStyle/>
          <a:p>
            <a:pPr>
              <a:buFontTx/>
              <a:buNone/>
            </a:pPr>
            <a:endParaRPr lang="en-AU" sz="1800" dirty="0" smtClean="0"/>
          </a:p>
          <a:p>
            <a:pPr>
              <a:buNone/>
            </a:pPr>
            <a:r>
              <a:rPr lang="en-AU" sz="2600" dirty="0" smtClean="0"/>
              <a:t>Use of deterministic approach through</a:t>
            </a:r>
          </a:p>
          <a:p>
            <a:r>
              <a:rPr lang="en-AU" sz="2600" dirty="0" smtClean="0"/>
              <a:t>Conservative rules and requirements</a:t>
            </a:r>
          </a:p>
          <a:p>
            <a:pPr lvl="1">
              <a:buFont typeface="Courier New" pitchFamily="49" charset="0"/>
              <a:buChar char="o"/>
            </a:pPr>
            <a:r>
              <a:rPr lang="en-AU" sz="2200" dirty="0" smtClean="0"/>
              <a:t>Use of proven technology, defence in depth</a:t>
            </a:r>
          </a:p>
          <a:p>
            <a:pPr>
              <a:buFont typeface="Arial" pitchFamily="34" charset="0"/>
              <a:buChar char="•"/>
            </a:pPr>
            <a:r>
              <a:rPr lang="en-AU" sz="2600" dirty="0" smtClean="0"/>
              <a:t>Adequate safety margins</a:t>
            </a:r>
          </a:p>
          <a:p>
            <a:pPr>
              <a:buFont typeface="Arial" pitchFamily="34" charset="0"/>
              <a:buChar char="•"/>
            </a:pPr>
            <a:r>
              <a:rPr lang="en-AU" sz="2600" dirty="0" smtClean="0"/>
              <a:t>Regulatory Inspections</a:t>
            </a:r>
          </a:p>
          <a:p>
            <a:pPr>
              <a:buNone/>
            </a:pPr>
            <a:r>
              <a:rPr lang="en-AU" sz="2600" dirty="0" smtClean="0"/>
              <a:t>Provides compliance assurance through</a:t>
            </a:r>
          </a:p>
          <a:p>
            <a:pPr>
              <a:buFont typeface="Arial" pitchFamily="34" charset="0"/>
              <a:buChar char="•"/>
            </a:pPr>
            <a:r>
              <a:rPr lang="en-AU" sz="2600" dirty="0" smtClean="0"/>
              <a:t>Independency</a:t>
            </a:r>
          </a:p>
          <a:p>
            <a:pPr>
              <a:buFont typeface="Arial" pitchFamily="34" charset="0"/>
              <a:buChar char="•"/>
            </a:pPr>
            <a:r>
              <a:rPr lang="en-AU" sz="2600" dirty="0" smtClean="0"/>
              <a:t>Appropriate expertise</a:t>
            </a:r>
          </a:p>
          <a:p>
            <a:pPr>
              <a:buFont typeface="Arial" pitchFamily="34" charset="0"/>
              <a:buChar char="•"/>
            </a:pPr>
            <a:r>
              <a:rPr lang="en-AU" sz="2600" dirty="0" smtClean="0"/>
              <a:t>Revision of the Code of Practice, safety Guide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543059-54B0-4835-A0BE-DCC7DC6E3BDE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4341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188" y="980728"/>
            <a:ext cx="7199312" cy="771872"/>
          </a:xfrm>
        </p:spPr>
        <p:txBody>
          <a:bodyPr/>
          <a:lstStyle/>
          <a:p>
            <a:r>
              <a:rPr lang="en-AU" sz="3200" b="1" dirty="0" smtClean="0">
                <a:solidFill>
                  <a:srgbClr val="FF0000"/>
                </a:solidFill>
              </a:rPr>
              <a:t>Risk Assessment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750" y="1557338"/>
            <a:ext cx="7772400" cy="5400675"/>
          </a:xfrm>
        </p:spPr>
        <p:txBody>
          <a:bodyPr/>
          <a:lstStyle/>
          <a:p>
            <a:pPr>
              <a:buFontTx/>
              <a:buNone/>
            </a:pPr>
            <a:endParaRPr lang="en-AU" sz="1800" dirty="0" smtClean="0"/>
          </a:p>
          <a:p>
            <a:pPr>
              <a:buNone/>
            </a:pPr>
            <a:r>
              <a:rPr lang="en-AU" sz="2600" b="1" dirty="0" smtClean="0"/>
              <a:t>Key areas</a:t>
            </a:r>
            <a:r>
              <a:rPr lang="en-AU" sz="2600" dirty="0" smtClean="0"/>
              <a:t>:</a:t>
            </a:r>
          </a:p>
          <a:p>
            <a:r>
              <a:rPr lang="en-AU" sz="2600" dirty="0" smtClean="0"/>
              <a:t>Engineering System</a:t>
            </a:r>
          </a:p>
          <a:p>
            <a:pPr>
              <a:buFont typeface="Arial" pitchFamily="34" charset="0"/>
              <a:buChar char="•"/>
            </a:pPr>
            <a:r>
              <a:rPr lang="en-AU" sz="2600" dirty="0" smtClean="0"/>
              <a:t>Nuclear &amp; radiation safety &amp; security</a:t>
            </a:r>
          </a:p>
          <a:p>
            <a:pPr>
              <a:buFont typeface="Arial" pitchFamily="34" charset="0"/>
              <a:buChar char="•"/>
            </a:pPr>
            <a:r>
              <a:rPr lang="en-AU" sz="2600" dirty="0" smtClean="0"/>
              <a:t>Human factors</a:t>
            </a:r>
          </a:p>
          <a:p>
            <a:pPr>
              <a:buFont typeface="Arial" pitchFamily="34" charset="0"/>
              <a:buChar char="•"/>
            </a:pPr>
            <a:r>
              <a:rPr lang="en-AU" sz="2600" dirty="0" smtClean="0"/>
              <a:t>Emergency arrangements</a:t>
            </a:r>
          </a:p>
          <a:p>
            <a:pPr>
              <a:buFont typeface="Arial" pitchFamily="34" charset="0"/>
              <a:buChar char="•"/>
            </a:pPr>
            <a:r>
              <a:rPr lang="en-AU" sz="2600" dirty="0" smtClean="0"/>
              <a:t>Physical security &amp; Protection system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543059-54B0-4835-A0BE-DCC7DC6E3BDE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4341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42988" y="1125538"/>
            <a:ext cx="7415212" cy="791294"/>
          </a:xfrm>
        </p:spPr>
        <p:txBody>
          <a:bodyPr/>
          <a:lstStyle/>
          <a:p>
            <a:r>
              <a:rPr lang="en-AU" sz="2800" b="1" dirty="0" smtClean="0">
                <a:solidFill>
                  <a:srgbClr val="FF0000"/>
                </a:solidFill>
              </a:rPr>
              <a:t>Spent Fuel Transport (Regulatory Oversight)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7772400" cy="4876800"/>
          </a:xfrm>
        </p:spPr>
        <p:txBody>
          <a:bodyPr/>
          <a:lstStyle/>
          <a:p>
            <a:pPr marL="361950" lvl="2" indent="-361950"/>
            <a:r>
              <a:rPr lang="en-AU" b="1" dirty="0" smtClean="0">
                <a:solidFill>
                  <a:srgbClr val="1E03BD"/>
                </a:solidFill>
              </a:rPr>
              <a:t>Prior assessment of the safety case</a:t>
            </a:r>
          </a:p>
          <a:p>
            <a:pPr marL="361950" lvl="2" indent="-361950"/>
            <a:r>
              <a:rPr lang="en-AU" b="1" dirty="0" smtClean="0">
                <a:solidFill>
                  <a:srgbClr val="1E03BD"/>
                </a:solidFill>
              </a:rPr>
              <a:t>ARPANSA Approval of transport plan (Security plan approves by ASNO) followed by AMSA</a:t>
            </a:r>
          </a:p>
          <a:p>
            <a:pPr marL="361950" lvl="2" indent="-361950"/>
            <a:r>
              <a:rPr lang="en-AU" b="1" dirty="0" smtClean="0">
                <a:solidFill>
                  <a:srgbClr val="1E03BD"/>
                </a:solidFill>
              </a:rPr>
              <a:t>Planned and reactive inspections</a:t>
            </a:r>
          </a:p>
          <a:p>
            <a:pPr marL="361950" lvl="2" indent="-361950"/>
            <a:r>
              <a:rPr lang="en-AU" b="1" dirty="0" smtClean="0">
                <a:solidFill>
                  <a:srgbClr val="1E03BD"/>
                </a:solidFill>
              </a:rPr>
              <a:t>Vessel Inspection by AMSA</a:t>
            </a:r>
          </a:p>
          <a:p>
            <a:pPr marL="361950" lvl="2" indent="-361950"/>
            <a:r>
              <a:rPr lang="en-AU" b="1" dirty="0" smtClean="0">
                <a:solidFill>
                  <a:srgbClr val="1E03BD"/>
                </a:solidFill>
              </a:rPr>
              <a:t>Pre- and post monitoring of transport route by ARPANSA</a:t>
            </a:r>
          </a:p>
          <a:p>
            <a:pPr marL="361950" lvl="2" indent="-361950"/>
            <a:r>
              <a:rPr lang="en-AU" b="1" dirty="0" smtClean="0">
                <a:solidFill>
                  <a:srgbClr val="1E03BD"/>
                </a:solidFill>
              </a:rPr>
              <a:t>All agency coordination, briefing and debriefing</a:t>
            </a:r>
          </a:p>
          <a:p>
            <a:pPr marL="361950" lvl="2" indent="-361950"/>
            <a:r>
              <a:rPr lang="en-AU" b="1" dirty="0" smtClean="0">
                <a:solidFill>
                  <a:srgbClr val="0070C0"/>
                </a:solidFill>
                <a:latin typeface="Arial Black" pitchFamily="34" charset="0"/>
              </a:rPr>
              <a:t>A total 2281 fuel assemblies in 9 shipments</a:t>
            </a:r>
          </a:p>
          <a:p>
            <a:pPr marL="361950" lvl="2" indent="-361950"/>
            <a:endParaRPr lang="en-AU" dirty="0" smtClean="0"/>
          </a:p>
          <a:p>
            <a:pPr marL="361950" lvl="2" indent="-361950">
              <a:buNone/>
            </a:pPr>
            <a:endParaRPr lang="en-AU" dirty="0" smtClean="0"/>
          </a:p>
          <a:p>
            <a:pPr lvl="2">
              <a:buNone/>
            </a:pPr>
            <a:endParaRPr lang="en-AU" dirty="0" smtClean="0"/>
          </a:p>
          <a:p>
            <a:endParaRPr lang="en-AU" sz="2400" b="1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BC41D-1E39-4EAF-8382-32F70304EF48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8197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72400" cy="576064"/>
          </a:xfrm>
        </p:spPr>
        <p:txBody>
          <a:bodyPr/>
          <a:lstStyle/>
          <a:p>
            <a:pPr lvl="0"/>
            <a:r>
              <a:rPr lang="en-AU" sz="2400" b="1" dirty="0" err="1" smtClean="0">
                <a:solidFill>
                  <a:srgbClr val="FF0000"/>
                </a:solidFill>
              </a:rPr>
              <a:t>ARPANSA’s</a:t>
            </a:r>
            <a:r>
              <a:rPr lang="en-AU" sz="2400" b="1" dirty="0" smtClean="0">
                <a:solidFill>
                  <a:srgbClr val="FF0000"/>
                </a:solidFill>
              </a:rPr>
              <a:t> Regulatory Process in Spent Fuel Transport</a:t>
            </a:r>
            <a:r>
              <a:rPr lang="en-AU" sz="2800" dirty="0" smtClean="0">
                <a:solidFill>
                  <a:srgbClr val="0070C0"/>
                </a:solidFill>
              </a:rPr>
              <a:t/>
            </a:r>
            <a:br>
              <a:rPr lang="en-AU" sz="2800" dirty="0" smtClean="0">
                <a:solidFill>
                  <a:srgbClr val="0070C0"/>
                </a:solidFill>
              </a:rPr>
            </a:br>
            <a:endParaRPr lang="en-AU" sz="2800" b="1" dirty="0" smtClean="0">
              <a:solidFill>
                <a:srgbClr val="0070C0"/>
              </a:solidFill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C304D6-1DD6-4E93-AD0D-90A7CE15CA54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6148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-243408"/>
            <a:ext cx="6769100" cy="100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611188" y="1484313"/>
          <a:ext cx="8064500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Arrow Connector 16"/>
          <p:cNvCxnSpPr>
            <a:cxnSpLocks noChangeShapeType="1"/>
          </p:cNvCxnSpPr>
          <p:nvPr/>
        </p:nvCxnSpPr>
        <p:spPr bwMode="auto">
          <a:xfrm rot="10800000">
            <a:off x="5220072" y="2276872"/>
            <a:ext cx="785812" cy="1588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6"/>
          <p:cNvCxnSpPr>
            <a:cxnSpLocks noChangeShapeType="1"/>
          </p:cNvCxnSpPr>
          <p:nvPr/>
        </p:nvCxnSpPr>
        <p:spPr bwMode="auto">
          <a:xfrm rot="5400000">
            <a:off x="4322762" y="2454102"/>
            <a:ext cx="500063" cy="1587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8"/>
          <p:cNvCxnSpPr>
            <a:cxnSpLocks noChangeShapeType="1"/>
          </p:cNvCxnSpPr>
          <p:nvPr/>
        </p:nvCxnSpPr>
        <p:spPr bwMode="auto">
          <a:xfrm>
            <a:off x="5292080" y="3068960"/>
            <a:ext cx="785812" cy="1588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12"/>
          <p:cNvCxnSpPr>
            <a:cxnSpLocks noChangeShapeType="1"/>
          </p:cNvCxnSpPr>
          <p:nvPr/>
        </p:nvCxnSpPr>
        <p:spPr bwMode="auto">
          <a:xfrm rot="5400000">
            <a:off x="6553869" y="3463355"/>
            <a:ext cx="214313" cy="1587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0"/>
          <p:cNvCxnSpPr>
            <a:cxnSpLocks noChangeShapeType="1"/>
          </p:cNvCxnSpPr>
          <p:nvPr/>
        </p:nvCxnSpPr>
        <p:spPr bwMode="auto">
          <a:xfrm>
            <a:off x="7308304" y="2996952"/>
            <a:ext cx="500063" cy="1588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20"/>
          <p:cNvCxnSpPr>
            <a:cxnSpLocks noChangeShapeType="1"/>
          </p:cNvCxnSpPr>
          <p:nvPr/>
        </p:nvCxnSpPr>
        <p:spPr bwMode="auto">
          <a:xfrm rot="10800000">
            <a:off x="7452320" y="2204864"/>
            <a:ext cx="571500" cy="1587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14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7922022" y="2311226"/>
            <a:ext cx="214312" cy="1588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15" name="Straight Arrow Connector 22"/>
          <p:cNvCxnSpPr>
            <a:cxnSpLocks noChangeShapeType="1"/>
          </p:cNvCxnSpPr>
          <p:nvPr/>
        </p:nvCxnSpPr>
        <p:spPr bwMode="auto">
          <a:xfrm rot="10800000">
            <a:off x="5220072" y="3861048"/>
            <a:ext cx="714375" cy="1588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24"/>
          <p:cNvCxnSpPr>
            <a:cxnSpLocks noChangeShapeType="1"/>
          </p:cNvCxnSpPr>
          <p:nvPr/>
        </p:nvCxnSpPr>
        <p:spPr bwMode="auto">
          <a:xfrm>
            <a:off x="4572000" y="4365104"/>
            <a:ext cx="0" cy="360042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29"/>
          <p:cNvCxnSpPr>
            <a:cxnSpLocks noChangeShapeType="1"/>
          </p:cNvCxnSpPr>
          <p:nvPr/>
        </p:nvCxnSpPr>
        <p:spPr bwMode="auto">
          <a:xfrm>
            <a:off x="5148064" y="4941168"/>
            <a:ext cx="857250" cy="1587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33"/>
          <p:cNvCxnSpPr>
            <a:cxnSpLocks noChangeShapeType="1"/>
          </p:cNvCxnSpPr>
          <p:nvPr/>
        </p:nvCxnSpPr>
        <p:spPr bwMode="auto">
          <a:xfrm>
            <a:off x="5286375" y="5929313"/>
            <a:ext cx="642938" cy="1587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35"/>
          <p:cNvCxnSpPr>
            <a:cxnSpLocks noChangeShapeType="1"/>
          </p:cNvCxnSpPr>
          <p:nvPr/>
        </p:nvCxnSpPr>
        <p:spPr bwMode="auto">
          <a:xfrm rot="10800000">
            <a:off x="3214688" y="6000750"/>
            <a:ext cx="642937" cy="1588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31"/>
          <p:cNvCxnSpPr>
            <a:cxnSpLocks noChangeShapeType="1"/>
          </p:cNvCxnSpPr>
          <p:nvPr/>
        </p:nvCxnSpPr>
        <p:spPr bwMode="auto">
          <a:xfrm rot="5400000">
            <a:off x="4285457" y="5572919"/>
            <a:ext cx="285750" cy="1587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7"/>
          <p:cNvCxnSpPr>
            <a:cxnSpLocks noChangeShapeType="1"/>
          </p:cNvCxnSpPr>
          <p:nvPr/>
        </p:nvCxnSpPr>
        <p:spPr bwMode="auto">
          <a:xfrm>
            <a:off x="3286125" y="5072063"/>
            <a:ext cx="571500" cy="1587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23528" y="1817688"/>
            <a:ext cx="7772400" cy="5040312"/>
          </a:xfrm>
        </p:spPr>
        <p:txBody>
          <a:bodyPr/>
          <a:lstStyle/>
          <a:p>
            <a:pPr>
              <a:buNone/>
            </a:pPr>
            <a:endParaRPr lang="en-AU" sz="2400" b="1" dirty="0" smtClean="0"/>
          </a:p>
          <a:p>
            <a:endParaRPr lang="en-AU" sz="2400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371014-C22E-4371-AFC8-DE8E937596F4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7432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98072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0000"/>
                </a:solidFill>
              </a:rPr>
              <a:t>URANIUM MINING AND TRANSPORT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628800"/>
            <a:ext cx="52197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marR="0" lvl="1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Three operating uranium mines producing and exporting ~10,000 t uranium ore concentrates (i.e. yellowcake) per year.</a:t>
            </a:r>
          </a:p>
          <a:p>
            <a:pPr marL="180975" marR="0" lvl="1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Transported in 205 l drums in standard shipping containers.</a:t>
            </a:r>
          </a:p>
          <a:p>
            <a:pPr marL="180975" marR="0" lvl="2" indent="-952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over 500 containers shipped/yr in 30-40 shipments, for delivery to conversion facilities in the US, Canada and France.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A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6572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Transport in Australia trucks or rail</a:t>
            </a:r>
          </a:p>
          <a:p>
            <a:pPr marL="265113" marR="0" lvl="1" indent="-841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International transport on </a:t>
            </a:r>
            <a:r>
              <a:rPr kumimoji="0" lang="en-AU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standard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cargo container ships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uranium carried with other standard goods and products.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6" descr="118-1871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84784"/>
            <a:ext cx="3508375" cy="2376487"/>
          </a:xfrm>
          <a:prstGeom prst="rect">
            <a:avLst/>
          </a:prstGeom>
          <a:noFill/>
        </p:spPr>
      </p:pic>
      <p:pic>
        <p:nvPicPr>
          <p:cNvPr id="8" name="Picture 7" descr="119-2000_I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933056"/>
            <a:ext cx="3449648" cy="25864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1944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i="1" dirty="0" smtClean="0"/>
              <a:t>Source</a:t>
            </a:r>
            <a:r>
              <a:rPr lang="en-AU" sz="1600" dirty="0" smtClean="0"/>
              <a:t>: S Bayer, ASNO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42988" y="908050"/>
            <a:ext cx="7053262" cy="927100"/>
          </a:xfrm>
        </p:spPr>
        <p:txBody>
          <a:bodyPr/>
          <a:lstStyle/>
          <a:p>
            <a:r>
              <a:rPr lang="en-AU" sz="3200" b="1" dirty="0" smtClean="0"/>
              <a:t>Australia’s Security Regulatory Framework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A107AA-8608-4EA4-B86F-3C6BDF39EE1F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3317" name="Picture 4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2000" b="1" dirty="0" smtClean="0"/>
              <a:t>Australia has two regulators for security of radiological materials</a:t>
            </a:r>
            <a:r>
              <a:rPr lang="en-AU" sz="2000" dirty="0" smtClean="0"/>
              <a:t>:</a:t>
            </a:r>
          </a:p>
          <a:p>
            <a:r>
              <a:rPr lang="en-AU" sz="2000" dirty="0" smtClean="0"/>
              <a:t>ARPANSA – security of radiological sources</a:t>
            </a:r>
          </a:p>
          <a:p>
            <a:pPr>
              <a:buNone/>
            </a:pPr>
            <a:r>
              <a:rPr lang="en-AU" sz="2000" dirty="0" smtClean="0"/>
              <a:t>Under Regulation 4R of the Customs (Prohibited Imports) Regulations 1956 and Regulation 9AD of the Customs (Prohibited Exports) Regulations 1958  ARPANSA issues permits for import and export of radioactive material</a:t>
            </a:r>
          </a:p>
          <a:p>
            <a:r>
              <a:rPr lang="en-AU" sz="2000" dirty="0" smtClean="0"/>
              <a:t>ASNO – security of nuclear materials (U, </a:t>
            </a:r>
            <a:r>
              <a:rPr lang="en-AU" sz="2000" dirty="0" err="1" smtClean="0"/>
              <a:t>Th</a:t>
            </a:r>
            <a:r>
              <a:rPr lang="en-AU" sz="2000" dirty="0" smtClean="0"/>
              <a:t>, </a:t>
            </a:r>
            <a:r>
              <a:rPr lang="en-AU" sz="2000" dirty="0" err="1" smtClean="0"/>
              <a:t>Pu</a:t>
            </a:r>
            <a:r>
              <a:rPr lang="en-AU" sz="2000" dirty="0" smtClean="0"/>
              <a:t>)</a:t>
            </a:r>
          </a:p>
          <a:p>
            <a:pPr>
              <a:buNone/>
            </a:pPr>
            <a:r>
              <a:rPr lang="en-AU" sz="2000" dirty="0" smtClean="0"/>
              <a:t>ASNO issues permits under Customs (prohibited exports) Regulations 1958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9E6EB9-1935-44F4-BD7B-4E05D3260DD4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6393" name="Picture 12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-17145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80728"/>
            <a:ext cx="3440113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1196752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ARPANSA legislation requires complying with this Code.</a:t>
            </a:r>
          </a:p>
          <a:p>
            <a:r>
              <a:rPr lang="en-AU" b="1" dirty="0" smtClean="0"/>
              <a:t>Implementation through </a:t>
            </a:r>
          </a:p>
          <a:p>
            <a:r>
              <a:rPr lang="en-AU" b="1" dirty="0" smtClean="0"/>
              <a:t>Legislation </a:t>
            </a:r>
            <a:r>
              <a:rPr lang="en-AU" b="1" dirty="0" smtClean="0">
                <a:solidFill>
                  <a:srgbClr val="000000"/>
                </a:solidFill>
              </a:rPr>
              <a:t>for Use, </a:t>
            </a:r>
            <a:r>
              <a:rPr lang="en-AU" b="1" dirty="0" smtClean="0">
                <a:solidFill>
                  <a:srgbClr val="FF0000"/>
                </a:solidFill>
              </a:rPr>
              <a:t>Transport </a:t>
            </a:r>
            <a:r>
              <a:rPr lang="en-AU" b="1" dirty="0" smtClean="0">
                <a:solidFill>
                  <a:srgbClr val="000000"/>
                </a:solidFill>
              </a:rPr>
              <a:t>and Storage</a:t>
            </a:r>
            <a:br>
              <a:rPr lang="en-AU" b="1" dirty="0" smtClean="0">
                <a:solidFill>
                  <a:srgbClr val="000000"/>
                </a:solidFill>
              </a:rPr>
            </a:br>
            <a:r>
              <a:rPr lang="en-AU" b="1" dirty="0" smtClean="0">
                <a:solidFill>
                  <a:srgbClr val="000000"/>
                </a:solidFill>
              </a:rPr>
              <a:t>in all States and Territories</a:t>
            </a:r>
          </a:p>
          <a:p>
            <a:endParaRPr lang="en-AU" b="1" dirty="0" smtClean="0">
              <a:solidFill>
                <a:srgbClr val="000000"/>
              </a:solidFill>
            </a:endParaRPr>
          </a:p>
          <a:p>
            <a:r>
              <a:rPr lang="en-AU" b="1" dirty="0" smtClean="0">
                <a:solidFill>
                  <a:srgbClr val="000000"/>
                </a:solidFill>
              </a:rPr>
              <a:t>Published: 2007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97563F-5107-43F6-9A83-7969218DD10C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5369" name="Picture 10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700808"/>
            <a:ext cx="7416824" cy="4104456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AU" sz="2400" dirty="0" smtClean="0"/>
              <a:t>National authority responsible for the administration of the </a:t>
            </a:r>
            <a:r>
              <a:rPr lang="en-AU" sz="2400" i="1" dirty="0" smtClean="0"/>
              <a:t>Nuclear Non-Proliferation (Safeguards) Act</a:t>
            </a:r>
            <a:r>
              <a:rPr lang="en-AU" sz="2400" dirty="0" smtClean="0"/>
              <a:t>, including </a:t>
            </a:r>
            <a:r>
              <a:rPr lang="en-AU" sz="2400" dirty="0" smtClean="0">
                <a:solidFill>
                  <a:srgbClr val="FF0000"/>
                </a:solidFill>
              </a:rPr>
              <a:t>permits for possession and transport</a:t>
            </a:r>
            <a:r>
              <a:rPr lang="en-AU" sz="2400" dirty="0" smtClean="0"/>
              <a:t> of nuclear material – </a:t>
            </a:r>
            <a:r>
              <a:rPr lang="en-AU" sz="2400" dirty="0" smtClean="0">
                <a:solidFill>
                  <a:srgbClr val="FF0000"/>
                </a:solidFill>
              </a:rPr>
              <a:t>safeguards and </a:t>
            </a:r>
            <a:r>
              <a:rPr lang="en-AU" sz="2400" u="sng" dirty="0" smtClean="0">
                <a:solidFill>
                  <a:srgbClr val="FF0000"/>
                </a:solidFill>
              </a:rPr>
              <a:t>physical protection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Operation of WMD treaties and arrangements</a:t>
            </a:r>
          </a:p>
          <a:p>
            <a:pPr lvl="2">
              <a:lnSpc>
                <a:spcPct val="90000"/>
              </a:lnSpc>
            </a:pPr>
            <a:r>
              <a:rPr lang="en-AU" sz="2000" dirty="0" smtClean="0"/>
              <a:t>fulfilment of Australia’s treaty commitments</a:t>
            </a:r>
          </a:p>
          <a:p>
            <a:pPr lvl="2">
              <a:lnSpc>
                <a:spcPct val="90000"/>
              </a:lnSpc>
            </a:pPr>
            <a:r>
              <a:rPr lang="en-AU" sz="2000" dirty="0" smtClean="0"/>
              <a:t>cooperation with treaty organisations</a:t>
            </a:r>
          </a:p>
          <a:p>
            <a:pPr lvl="2">
              <a:lnSpc>
                <a:spcPct val="90000"/>
              </a:lnSpc>
            </a:pPr>
            <a:r>
              <a:rPr lang="en-AU" sz="2000" dirty="0" smtClean="0"/>
              <a:t>contribution to, and assessment of, effectiveness of treaty regimes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/>
              <a:t>ASNO has extensive experience in training and outreach on </a:t>
            </a:r>
            <a:r>
              <a:rPr lang="en-AU" sz="1600" dirty="0" smtClean="0"/>
              <a:t>safeguards and physical protection.</a:t>
            </a:r>
          </a:p>
          <a:p>
            <a:pPr>
              <a:buNone/>
            </a:pPr>
            <a:endParaRPr lang="en-AU" sz="1600" dirty="0" smtClean="0"/>
          </a:p>
          <a:p>
            <a:pPr>
              <a:buNone/>
            </a:pPr>
            <a:r>
              <a:rPr lang="en-AU" sz="1600" b="1" i="1" dirty="0" smtClean="0"/>
              <a:t>Source</a:t>
            </a:r>
            <a:r>
              <a:rPr lang="en-AU" sz="1600" dirty="0" smtClean="0"/>
              <a:t>: S. Bayer, ASNO</a:t>
            </a:r>
            <a:endParaRPr lang="en-A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12474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err="1" smtClean="0">
                <a:solidFill>
                  <a:srgbClr val="FF0000"/>
                </a:solidFill>
              </a:rPr>
              <a:t>ASNO’s</a:t>
            </a:r>
            <a:r>
              <a:rPr lang="en-AU" sz="2800" b="1" dirty="0" smtClean="0">
                <a:solidFill>
                  <a:srgbClr val="FF0000"/>
                </a:solidFill>
              </a:rPr>
              <a:t> Responsibilities and Functions</a:t>
            </a:r>
            <a:endParaRPr lang="en-A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42988" y="1125538"/>
            <a:ext cx="7415212" cy="791294"/>
          </a:xfrm>
        </p:spPr>
        <p:txBody>
          <a:bodyPr/>
          <a:lstStyle/>
          <a:p>
            <a:r>
              <a:rPr lang="en-AU" sz="3200" b="1" dirty="0" smtClean="0">
                <a:solidFill>
                  <a:srgbClr val="FF0000"/>
                </a:solidFill>
              </a:rPr>
              <a:t>Nuclear Security Legislation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marL="542925" lvl="1" indent="-85725">
              <a:buNone/>
            </a:pPr>
            <a:r>
              <a:rPr lang="en-AU" sz="2400" b="1" dirty="0" smtClean="0"/>
              <a:t>The principle object of the Safeguards Act is to give effect to certain obligations that Australia has as a party to the NPT, Australia’s safeguards agreement with the IAEA, and other bilateral safeguards agreements</a:t>
            </a:r>
          </a:p>
          <a:p>
            <a:pPr lvl="2"/>
            <a:endParaRPr lang="en-AU" dirty="0" smtClean="0"/>
          </a:p>
          <a:p>
            <a:pPr marL="712788" lvl="2" indent="-266700"/>
            <a:r>
              <a:rPr lang="en-AU" dirty="0" smtClean="0"/>
              <a:t>bilateral safeguards agreements include an obligation to apply INFCIRC/225to nuclear material</a:t>
            </a:r>
          </a:p>
          <a:p>
            <a:pPr lvl="2"/>
            <a:endParaRPr lang="en-AU" dirty="0" smtClean="0"/>
          </a:p>
          <a:p>
            <a:pPr lvl="1">
              <a:buNone/>
            </a:pPr>
            <a:r>
              <a:rPr lang="en-AU" sz="2400" dirty="0" smtClean="0">
                <a:solidFill>
                  <a:srgbClr val="FF0000"/>
                </a:solidFill>
              </a:rPr>
              <a:t>A further object of this Act is to give effect to certain obligations that Australia has as a party to the CPPNM</a:t>
            </a:r>
          </a:p>
          <a:p>
            <a:endParaRPr lang="en-AU" sz="2400" b="1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BC41D-1E39-4EAF-8382-32F70304EF48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8197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528" y="1125538"/>
            <a:ext cx="8134672" cy="791294"/>
          </a:xfrm>
        </p:spPr>
        <p:txBody>
          <a:bodyPr/>
          <a:lstStyle/>
          <a:p>
            <a:r>
              <a:rPr lang="en-AU" sz="3200" b="1" cap="small" dirty="0" smtClean="0">
                <a:solidFill>
                  <a:srgbClr val="FF0000"/>
                </a:solidFill>
              </a:rPr>
              <a:t>ASSESSING THE THREATS AND RISKS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marL="180975" lvl="1" indent="-180975">
              <a:buFont typeface="Wingdings" pitchFamily="2" charset="2"/>
              <a:buChar char="§"/>
            </a:pPr>
            <a:r>
              <a:rPr lang="en-AU" sz="2000" dirty="0" smtClean="0"/>
              <a:t>2004 ASIO completed </a:t>
            </a:r>
            <a:r>
              <a:rPr lang="en-AU" altLang="zh-CN" sz="2000" dirty="0" smtClean="0">
                <a:ea typeface="宋体" pitchFamily="2" charset="-122"/>
              </a:rPr>
              <a:t>full security risk review of the uranium industry, including mine and transport infrastructure.</a:t>
            </a:r>
          </a:p>
          <a:p>
            <a:pPr marL="446088" lvl="2" indent="-446088">
              <a:buNone/>
            </a:pPr>
            <a:r>
              <a:rPr lang="en-AU" sz="2000" dirty="0" smtClean="0"/>
              <a:t>-	led to new permit requirement to have built-in scalability</a:t>
            </a:r>
          </a:p>
          <a:p>
            <a:pPr marL="180975" lvl="1" indent="-180975">
              <a:buFont typeface="Wingdings" pitchFamily="2" charset="2"/>
              <a:buChar char="§"/>
            </a:pPr>
            <a:r>
              <a:rPr lang="en-AU" sz="2000" dirty="0" smtClean="0"/>
              <a:t>Threat assessments to U mining and transport based on </a:t>
            </a:r>
            <a:r>
              <a:rPr lang="en-GB" altLang="zh-CN" sz="2000" dirty="0" smtClean="0">
                <a:ea typeface="宋体" pitchFamily="2" charset="-122"/>
              </a:rPr>
              <a:t>ASIO </a:t>
            </a:r>
            <a:r>
              <a:rPr lang="en-GB" altLang="zh-CN" sz="2000" dirty="0" smtClean="0">
                <a:solidFill>
                  <a:srgbClr val="FF0000"/>
                </a:solidFill>
                <a:ea typeface="宋体" pitchFamily="2" charset="-122"/>
              </a:rPr>
              <a:t>National Security Threat Assessment levels</a:t>
            </a:r>
            <a:r>
              <a:rPr lang="en-GB" altLang="zh-CN" sz="2000" dirty="0" smtClean="0">
                <a:ea typeface="宋体" pitchFamily="2" charset="-122"/>
              </a:rPr>
              <a:t> </a:t>
            </a:r>
            <a:r>
              <a:rPr lang="en-AU" sz="2000" dirty="0" smtClean="0"/>
              <a:t>using Australian Government risk-assessment methodology</a:t>
            </a:r>
          </a:p>
          <a:p>
            <a:pPr marL="361950" lvl="2" indent="-180975">
              <a:buNone/>
            </a:pPr>
            <a:r>
              <a:rPr lang="en-AU" sz="2000" dirty="0" smtClean="0"/>
              <a:t>- threats assessed against a pre-determined DBT for the uranium mining and transport sector.</a:t>
            </a:r>
          </a:p>
          <a:p>
            <a:pPr>
              <a:buNone/>
            </a:pPr>
            <a:endParaRPr lang="en-AU" sz="2400" b="1" dirty="0" smtClean="0"/>
          </a:p>
          <a:p>
            <a:pPr>
              <a:buNone/>
            </a:pPr>
            <a:endParaRPr lang="en-AU" sz="2400" b="1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BC41D-1E39-4EAF-8382-32F70304EF48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8197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7772400" cy="989013"/>
          </a:xfrm>
        </p:spPr>
        <p:txBody>
          <a:bodyPr/>
          <a:lstStyle/>
          <a:p>
            <a:r>
              <a:rPr lang="en-AU" smtClean="0"/>
              <a:t>SCOPE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Australian Regulatory Framework</a:t>
            </a:r>
          </a:p>
          <a:p>
            <a:r>
              <a:rPr lang="en-AU" dirty="0" smtClean="0"/>
              <a:t>Regulatory Approach</a:t>
            </a:r>
          </a:p>
          <a:p>
            <a:r>
              <a:rPr lang="en-AU" dirty="0" smtClean="0"/>
              <a:t>Examples- Spent Fuel and UOC</a:t>
            </a:r>
          </a:p>
          <a:p>
            <a:r>
              <a:rPr lang="en-AU" dirty="0" smtClean="0"/>
              <a:t>Assurance of safety and security in regulations</a:t>
            </a:r>
          </a:p>
          <a:p>
            <a:r>
              <a:rPr lang="en-AU" dirty="0" smtClean="0"/>
              <a:t>Conclusion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010F80-C792-4330-913D-376A23C352B6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3077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23528" y="1817688"/>
            <a:ext cx="7772400" cy="5040312"/>
          </a:xfrm>
        </p:spPr>
        <p:txBody>
          <a:bodyPr/>
          <a:lstStyle/>
          <a:p>
            <a:r>
              <a:rPr lang="en-AU" sz="2400" dirty="0" smtClean="0"/>
              <a:t>The Security Code applies a risk based approach to the protective security of radioactive sources through:</a:t>
            </a:r>
          </a:p>
          <a:p>
            <a:pPr>
              <a:buFont typeface="Arial" charset="0"/>
              <a:buChar char="•"/>
            </a:pPr>
            <a:r>
              <a:rPr lang="en-AU" sz="2400" dirty="0" smtClean="0"/>
              <a:t>  </a:t>
            </a:r>
            <a:r>
              <a:rPr lang="en-AU" sz="2400" dirty="0" smtClean="0">
                <a:solidFill>
                  <a:srgbClr val="FF0000"/>
                </a:solidFill>
              </a:rPr>
              <a:t>performance based </a:t>
            </a:r>
            <a:r>
              <a:rPr lang="en-AU" sz="2400" dirty="0" smtClean="0"/>
              <a:t>outcomes for timely detection scaled on source category; and </a:t>
            </a:r>
          </a:p>
          <a:p>
            <a:pPr>
              <a:buFont typeface="Arial" charset="0"/>
              <a:buChar char="•"/>
            </a:pPr>
            <a:r>
              <a:rPr lang="en-AU" sz="2400" dirty="0" smtClean="0"/>
              <a:t>  </a:t>
            </a:r>
            <a:r>
              <a:rPr lang="en-AU" sz="2400" dirty="0" smtClean="0">
                <a:solidFill>
                  <a:srgbClr val="FF0000"/>
                </a:solidFill>
              </a:rPr>
              <a:t>prescriptive based </a:t>
            </a:r>
            <a:r>
              <a:rPr lang="en-AU" sz="2400" dirty="0" smtClean="0"/>
              <a:t>procedural and administrative requirements (mandatory, not optional) scaled on the Category of the source and the assessed level of threat. </a:t>
            </a:r>
          </a:p>
          <a:p>
            <a:pPr>
              <a:buNone/>
            </a:pPr>
            <a:endParaRPr lang="en-AU" sz="2400" b="1" dirty="0" smtClean="0"/>
          </a:p>
          <a:p>
            <a:pPr>
              <a:buNone/>
            </a:pPr>
            <a:endParaRPr lang="en-AU" sz="2400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371014-C22E-4371-AFC8-DE8E937596F4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17432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105273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0000"/>
                </a:solidFill>
              </a:rPr>
              <a:t>A Risk Based Approach to Protective Security</a:t>
            </a:r>
            <a:endParaRPr lang="en-A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23528" y="1817688"/>
            <a:ext cx="7772400" cy="5040312"/>
          </a:xfrm>
        </p:spPr>
        <p:txBody>
          <a:bodyPr/>
          <a:lstStyle/>
          <a:p>
            <a:pPr marL="0" indent="0">
              <a:buNone/>
            </a:pPr>
            <a:r>
              <a:rPr lang="en-AU" sz="2400" i="1" dirty="0" smtClean="0"/>
              <a:t>When being transported, a Category 1 security enhanced source must be protected by, at a minimum, physical security measures capable of providing sufficient delay to allow immediate detection and assessment of the intrusion, and for a guard or police service to interrupt unauthorised access to the source</a:t>
            </a:r>
            <a:r>
              <a:rPr lang="en-AU" sz="2400" dirty="0" smtClean="0"/>
              <a:t> </a:t>
            </a:r>
          </a:p>
          <a:p>
            <a:pPr>
              <a:buNone/>
            </a:pPr>
            <a:endParaRPr lang="en-AU" sz="2400" b="1" dirty="0" smtClean="0"/>
          </a:p>
          <a:p>
            <a:pPr>
              <a:buNone/>
            </a:pPr>
            <a:endParaRPr lang="en-AU" sz="2400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371014-C22E-4371-AFC8-DE8E937596F4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17432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052737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0000"/>
                </a:solidFill>
              </a:rPr>
              <a:t>Performance Based Outcomes Example: Category 1</a:t>
            </a:r>
            <a:endParaRPr lang="en-A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23528" y="1817688"/>
            <a:ext cx="7772400" cy="5040312"/>
          </a:xfrm>
        </p:spPr>
        <p:txBody>
          <a:bodyPr/>
          <a:lstStyle/>
          <a:p>
            <a:r>
              <a:rPr lang="en-US" sz="2400" dirty="0" smtClean="0"/>
              <a:t>review of transport security plans</a:t>
            </a:r>
          </a:p>
          <a:p>
            <a:r>
              <a:rPr lang="en-AU" sz="2400" dirty="0" smtClean="0"/>
              <a:t>review of access control arrangements</a:t>
            </a:r>
          </a:p>
          <a:p>
            <a:r>
              <a:rPr lang="en-AU" sz="2400" dirty="0" smtClean="0"/>
              <a:t>review of physical barriers</a:t>
            </a:r>
          </a:p>
          <a:p>
            <a:r>
              <a:rPr lang="en-US" sz="2400" dirty="0" smtClean="0"/>
              <a:t>review of staff access requirements</a:t>
            </a:r>
          </a:p>
          <a:p>
            <a:r>
              <a:rPr lang="en-US" sz="2400" dirty="0" smtClean="0"/>
              <a:t>security awareness briefings</a:t>
            </a:r>
          </a:p>
          <a:p>
            <a:r>
              <a:rPr lang="en-AU" sz="2400" dirty="0" smtClean="0"/>
              <a:t>audit of all sources</a:t>
            </a:r>
          </a:p>
          <a:p>
            <a:r>
              <a:rPr lang="en-US" sz="2400" dirty="0" smtClean="0"/>
              <a:t>exercising of response arrangements</a:t>
            </a:r>
          </a:p>
          <a:p>
            <a:pPr>
              <a:buFontTx/>
              <a:buNone/>
            </a:pPr>
            <a:r>
              <a:rPr lang="en-US" sz="2000" i="1" dirty="0" smtClean="0"/>
              <a:t>The regularity of these actions is dependant on the source category and the currant threat level </a:t>
            </a:r>
            <a:endParaRPr lang="en-AU" sz="2000" i="1" dirty="0" smtClean="0"/>
          </a:p>
          <a:p>
            <a:pPr>
              <a:buNone/>
            </a:pPr>
            <a:endParaRPr lang="en-AU" sz="2400" b="1" dirty="0" smtClean="0"/>
          </a:p>
          <a:p>
            <a:pPr>
              <a:buNone/>
            </a:pPr>
            <a:endParaRPr lang="en-AU" sz="2400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371014-C22E-4371-AFC8-DE8E937596F4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17432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052737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0000"/>
                </a:solidFill>
              </a:rPr>
              <a:t>Scalable (Prescriptive) Based Outcomes Examples</a:t>
            </a:r>
            <a:endParaRPr lang="en-A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Content Placeholder 65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7772400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371014-C22E-4371-AFC8-DE8E937596F4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17432" name="Picture 5" descr="ARPNSA_strip_blue_150_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4572000" y="508476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2555776" y="3356992"/>
            <a:ext cx="1081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4568825" y="3933825"/>
            <a:ext cx="31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>
            <a:off x="4572000" y="2565400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 rot="10800000" flipH="1">
            <a:off x="5364088" y="5805264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1835150" y="4724400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971600" y="1772816"/>
            <a:ext cx="1728788" cy="71913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 smtClean="0">
                <a:solidFill>
                  <a:srgbClr val="CC3300"/>
                </a:solidFill>
              </a:rPr>
              <a:t>Define PS</a:t>
            </a:r>
            <a:br>
              <a:rPr lang="en-US" dirty="0" smtClean="0">
                <a:solidFill>
                  <a:srgbClr val="CC3300"/>
                </a:solidFill>
              </a:rPr>
            </a:br>
            <a:r>
              <a:rPr lang="en-US" dirty="0" smtClean="0">
                <a:solidFill>
                  <a:srgbClr val="CC3300"/>
                </a:solidFill>
              </a:rPr>
              <a:t>Requirement</a:t>
            </a:r>
            <a:endParaRPr lang="en-US" dirty="0"/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3347864" y="1628800"/>
            <a:ext cx="2736304" cy="100811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8000"/>
                </a:solidFill>
              </a:rPr>
              <a:t>Design PS &amp; Prepare </a:t>
            </a:r>
          </a:p>
          <a:p>
            <a:pPr algn="ctr"/>
            <a:r>
              <a:rPr lang="en-US" sz="1800" b="1" dirty="0" smtClean="0">
                <a:solidFill>
                  <a:srgbClr val="008000"/>
                </a:solidFill>
              </a:rPr>
              <a:t>Security Plan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3707904" y="5373216"/>
            <a:ext cx="1655763" cy="100806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smtClean="0">
                <a:solidFill>
                  <a:srgbClr val="FF9900"/>
                </a:solidFill>
              </a:rPr>
              <a:t>Implement </a:t>
            </a:r>
          </a:p>
          <a:p>
            <a:r>
              <a:rPr lang="en-US" sz="1800" b="1" dirty="0" smtClean="0">
                <a:solidFill>
                  <a:srgbClr val="FF9900"/>
                </a:solidFill>
              </a:rPr>
              <a:t>Security Plan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3635896" y="2924944"/>
            <a:ext cx="2448272" cy="108012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Evaluate Security Plan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755576" y="2780929"/>
            <a:ext cx="1871737" cy="115131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smtClean="0">
                <a:solidFill>
                  <a:srgbClr val="FF9900"/>
                </a:solidFill>
              </a:rPr>
              <a:t>Revise PS and/or</a:t>
            </a:r>
            <a:br>
              <a:rPr lang="en-US" sz="1800" b="1" dirty="0" smtClean="0">
                <a:solidFill>
                  <a:srgbClr val="FF9900"/>
                </a:solidFill>
              </a:rPr>
            </a:br>
            <a:r>
              <a:rPr lang="en-US" sz="1800" b="1" dirty="0" smtClean="0">
                <a:solidFill>
                  <a:srgbClr val="FF9900"/>
                </a:solidFill>
              </a:rPr>
              <a:t>Security Plan</a:t>
            </a:r>
            <a:endParaRPr lang="en-US" sz="1800" b="1" dirty="0">
              <a:solidFill>
                <a:srgbClr val="FF9900"/>
              </a:solidFill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835150" y="3933825"/>
            <a:ext cx="0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4211638" y="4365624"/>
            <a:ext cx="864418" cy="791567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 smtClean="0">
                <a:solidFill>
                  <a:srgbClr val="CC3300"/>
                </a:solidFill>
              </a:rPr>
              <a:t>Plan</a:t>
            </a:r>
            <a:br>
              <a:rPr lang="en-US" dirty="0" smtClean="0">
                <a:solidFill>
                  <a:srgbClr val="CC3300"/>
                </a:solidFill>
              </a:rPr>
            </a:br>
            <a:r>
              <a:rPr lang="en-US" dirty="0" smtClean="0">
                <a:solidFill>
                  <a:srgbClr val="CC3300"/>
                </a:solidFill>
              </a:rPr>
              <a:t>OK?</a:t>
            </a:r>
            <a:endParaRPr lang="en-AU" dirty="0">
              <a:solidFill>
                <a:srgbClr val="CC3300"/>
              </a:solidFill>
            </a:endParaRPr>
          </a:p>
        </p:txBody>
      </p:sp>
      <p:sp>
        <p:nvSpPr>
          <p:cNvPr id="54" name="Line 6"/>
          <p:cNvSpPr>
            <a:spLocks noChangeShapeType="1"/>
          </p:cNvSpPr>
          <p:nvPr/>
        </p:nvSpPr>
        <p:spPr bwMode="auto">
          <a:xfrm>
            <a:off x="2771800" y="206084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6" name="Rectangle 23"/>
          <p:cNvSpPr>
            <a:spLocks noChangeArrowheads="1"/>
          </p:cNvSpPr>
          <p:nvPr/>
        </p:nvSpPr>
        <p:spPr bwMode="auto">
          <a:xfrm>
            <a:off x="4259263" y="508476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CC3300"/>
                </a:solidFill>
              </a:rPr>
              <a:t>Y</a:t>
            </a:r>
            <a:endParaRPr lang="en-AU" sz="1400" b="1" dirty="0">
              <a:solidFill>
                <a:srgbClr val="CC3300"/>
              </a:solidFill>
            </a:endParaRP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924300" y="4437063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C3300"/>
                </a:solidFill>
              </a:rPr>
              <a:t>N</a:t>
            </a:r>
            <a:endParaRPr lang="en-AU" sz="1400" b="1" dirty="0">
              <a:solidFill>
                <a:srgbClr val="CC3300"/>
              </a:solidFill>
            </a:endParaRPr>
          </a:p>
        </p:txBody>
      </p:sp>
      <p:sp>
        <p:nvSpPr>
          <p:cNvPr id="59" name="Rectangle 26"/>
          <p:cNvSpPr>
            <a:spLocks noChangeArrowheads="1"/>
          </p:cNvSpPr>
          <p:nvPr/>
        </p:nvSpPr>
        <p:spPr bwMode="auto">
          <a:xfrm>
            <a:off x="6228184" y="5373216"/>
            <a:ext cx="1800225" cy="9366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AU" b="1" dirty="0" smtClean="0">
                <a:solidFill>
                  <a:srgbClr val="CC00CC"/>
                </a:solidFill>
              </a:rPr>
              <a:t>Compliance </a:t>
            </a:r>
          </a:p>
          <a:p>
            <a:r>
              <a:rPr lang="en-AU" b="1" dirty="0" smtClean="0">
                <a:solidFill>
                  <a:srgbClr val="CC00CC"/>
                </a:solidFill>
              </a:rPr>
              <a:t>Monitoring</a:t>
            </a:r>
            <a:endParaRPr lang="en-AU" b="1" dirty="0">
              <a:solidFill>
                <a:srgbClr val="CC00CC"/>
              </a:solidFill>
            </a:endParaRPr>
          </a:p>
        </p:txBody>
      </p:sp>
      <p:grpSp>
        <p:nvGrpSpPr>
          <p:cNvPr id="60" name="Group 27"/>
          <p:cNvGrpSpPr>
            <a:grpSpLocks/>
          </p:cNvGrpSpPr>
          <p:nvPr/>
        </p:nvGrpSpPr>
        <p:grpSpPr bwMode="auto">
          <a:xfrm>
            <a:off x="6444208" y="3861048"/>
            <a:ext cx="2500313" cy="1357312"/>
            <a:chOff x="395288" y="3284538"/>
            <a:chExt cx="4933950" cy="2955925"/>
          </a:xfrm>
        </p:grpSpPr>
        <p:pic>
          <p:nvPicPr>
            <p:cNvPr id="61" name="Picture 6" descr="PLAC5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A8A8A8"/>
                </a:clrFrom>
                <a:clrTo>
                  <a:srgbClr val="A8A8A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5875" y="3357563"/>
              <a:ext cx="2773363" cy="288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2" name="Group 4"/>
            <p:cNvGrpSpPr>
              <a:grpSpLocks/>
            </p:cNvGrpSpPr>
            <p:nvPr/>
          </p:nvGrpSpPr>
          <p:grpSpPr bwMode="auto">
            <a:xfrm>
              <a:off x="395288" y="3284538"/>
              <a:ext cx="3048000" cy="1828800"/>
              <a:chOff x="1248" y="1344"/>
              <a:chExt cx="3613" cy="2272"/>
            </a:xfrm>
          </p:grpSpPr>
          <p:graphicFrame>
            <p:nvGraphicFramePr>
              <p:cNvPr id="63" name="Object 5"/>
              <p:cNvGraphicFramePr>
                <a:graphicFrameLocks noChangeAspect="1"/>
              </p:cNvGraphicFramePr>
              <p:nvPr/>
            </p:nvGraphicFramePr>
            <p:xfrm>
              <a:off x="1248" y="1344"/>
              <a:ext cx="3613" cy="2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Clip" r:id="rId11" imgW="6119280" imgH="3847680" progId="MS_ClipArt_Gallery.2">
                      <p:embed/>
                    </p:oleObj>
                  </mc:Choice>
                  <mc:Fallback>
                    <p:oleObj name="Clip" r:id="rId11" imgW="6119280" imgH="3847680" progId="MS_ClipArt_Gallery.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1344"/>
                            <a:ext cx="3613" cy="22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64" name="Picture 6" descr="PLAC5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420" y="2276"/>
                <a:ext cx="332" cy="33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5" name="Picture 7" descr="PLAC5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64" y="2400"/>
                <a:ext cx="332" cy="33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97" name="TextBox 96"/>
          <p:cNvSpPr txBox="1"/>
          <p:nvPr/>
        </p:nvSpPr>
        <p:spPr>
          <a:xfrm>
            <a:off x="1187624" y="90872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Protective Security (PS) Design and Evaluation Process</a:t>
            </a:r>
            <a:endParaRPr lang="en-A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23528" y="1817688"/>
            <a:ext cx="7772400" cy="5040312"/>
          </a:xfrm>
        </p:spPr>
        <p:txBody>
          <a:bodyPr/>
          <a:lstStyle/>
          <a:p>
            <a:r>
              <a:rPr lang="en-AU" sz="2400" b="1" dirty="0" smtClean="0"/>
              <a:t>risk-informed, performance-based regulatory process</a:t>
            </a:r>
          </a:p>
          <a:p>
            <a:r>
              <a:rPr lang="en-AU" sz="2400" b="1" dirty="0" smtClean="0"/>
              <a:t>Provides assurance in achieving object to the Act (to protect the people and environment )</a:t>
            </a:r>
          </a:p>
          <a:p>
            <a:r>
              <a:rPr lang="en-AU" sz="2400" b="1" dirty="0" smtClean="0"/>
              <a:t>No transport of incident of significant radiological consequence</a:t>
            </a:r>
          </a:p>
          <a:p>
            <a:r>
              <a:rPr lang="en-US" sz="2000" b="1" dirty="0" smtClean="0"/>
              <a:t>The regulation of transport security of sources in Australia </a:t>
            </a:r>
            <a:r>
              <a:rPr lang="en-AU" sz="2000" b="1" dirty="0" smtClean="0"/>
              <a:t>is still in the implementation phase as the commonwealth, states and territories amend Acts and Regulations to authorise safety regulators to regulate source security</a:t>
            </a:r>
          </a:p>
          <a:p>
            <a:r>
              <a:rPr lang="en-AU" sz="2000" dirty="0" smtClean="0"/>
              <a:t>Meanwhile, ARPANSA are conducting security training for all stakeholders and assessing Transport Security Plans</a:t>
            </a:r>
          </a:p>
          <a:p>
            <a:pPr>
              <a:buNone/>
            </a:pPr>
            <a:endParaRPr lang="en-AU" sz="2400" b="1" dirty="0" smtClean="0"/>
          </a:p>
          <a:p>
            <a:endParaRPr lang="en-AU" sz="2400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371014-C22E-4371-AFC8-DE8E937596F4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17432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10527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Conclusion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488237" cy="647725"/>
          </a:xfrm>
        </p:spPr>
        <p:txBody>
          <a:bodyPr/>
          <a:lstStyle/>
          <a:p>
            <a:r>
              <a:rPr lang="en-AU" sz="3200" b="1" dirty="0" smtClean="0"/>
              <a:t/>
            </a:r>
            <a:br>
              <a:rPr lang="en-AU" sz="3200" b="1" dirty="0" smtClean="0"/>
            </a:br>
            <a:r>
              <a:rPr lang="en-AU" sz="3200" b="1" dirty="0" smtClean="0"/>
              <a:t/>
            </a:r>
            <a:br>
              <a:rPr lang="en-AU" sz="3200" b="1" dirty="0" smtClean="0"/>
            </a:br>
            <a:r>
              <a:rPr lang="en-AU" sz="3600" dirty="0" smtClean="0"/>
              <a:t/>
            </a:r>
            <a:br>
              <a:rPr lang="en-AU" sz="3600" dirty="0" smtClean="0"/>
            </a:br>
            <a:endParaRPr lang="en-AU" dirty="0" smtClean="0"/>
          </a:p>
        </p:txBody>
      </p:sp>
      <p:sp>
        <p:nvSpPr>
          <p:cNvPr id="184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60C016-5D90-42B1-957A-A60F7E96EF34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18462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1619672" y="134076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sz="2800" b="1" dirty="0" smtClean="0">
                <a:solidFill>
                  <a:srgbClr val="FF0066"/>
                </a:solidFill>
                <a:latin typeface="Arial" charset="0"/>
              </a:rPr>
              <a:t>Acknowledgement</a:t>
            </a:r>
            <a:endParaRPr lang="en-AU" sz="2800" b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323528" y="5445224"/>
            <a:ext cx="21605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200" dirty="0">
                <a:solidFill>
                  <a:schemeClr val="accent2"/>
                </a:solidFill>
              </a:rPr>
              <a:t>Ref.: IAEA, TECDOC-1436</a:t>
            </a:r>
            <a:r>
              <a:rPr lang="en-AU" b="0" dirty="0"/>
              <a:t> </a:t>
            </a:r>
            <a:endParaRPr lang="en-AU" sz="1800" b="0" dirty="0"/>
          </a:p>
        </p:txBody>
      </p:sp>
      <p:sp>
        <p:nvSpPr>
          <p:cNvPr id="29" name="TextBox 28"/>
          <p:cNvSpPr txBox="1"/>
          <p:nvPr/>
        </p:nvSpPr>
        <p:spPr>
          <a:xfrm>
            <a:off x="971600" y="198884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en-AU" dirty="0" smtClean="0"/>
              <a:t>Dr Stephen Bayer, ASNO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AU" dirty="0" smtClean="0"/>
              <a:t>Adrian </a:t>
            </a:r>
            <a:r>
              <a:rPr lang="en-AU" dirty="0" err="1" smtClean="0"/>
              <a:t>Tusek</a:t>
            </a:r>
            <a:r>
              <a:rPr lang="en-AU" dirty="0" smtClean="0"/>
              <a:t>, CASA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AU" dirty="0" smtClean="0"/>
              <a:t>Mr Peter Ellis, ARPANSA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AU" dirty="0" smtClean="0"/>
              <a:t>Mr </a:t>
            </a:r>
            <a:r>
              <a:rPr lang="en-AU" dirty="0" err="1" smtClean="0"/>
              <a:t>Lubi</a:t>
            </a:r>
            <a:r>
              <a:rPr lang="en-AU" dirty="0" smtClean="0"/>
              <a:t> </a:t>
            </a:r>
            <a:r>
              <a:rPr lang="en-AU" dirty="0" err="1" smtClean="0"/>
              <a:t>Dimitrovski</a:t>
            </a:r>
            <a:r>
              <a:rPr lang="en-AU" dirty="0" smtClean="0"/>
              <a:t>, ANSTO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endParaRPr lang="en-AU" sz="2400" dirty="0" smtClean="0"/>
          </a:p>
          <a:p>
            <a:pPr>
              <a:buNone/>
            </a:pPr>
            <a:endParaRPr lang="en-AU" sz="2400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A800C7-4812-4F49-AAC9-F5D7ED848F35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9460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-17140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itle 6"/>
          <p:cNvSpPr>
            <a:spLocks noGrp="1"/>
          </p:cNvSpPr>
          <p:nvPr>
            <p:ph type="title"/>
          </p:nvPr>
        </p:nvSpPr>
        <p:spPr>
          <a:xfrm>
            <a:off x="971600" y="692696"/>
            <a:ext cx="6907212" cy="720080"/>
          </a:xfrm>
        </p:spPr>
        <p:txBody>
          <a:bodyPr/>
          <a:lstStyle/>
          <a:p>
            <a:r>
              <a:rPr lang="en-AU" sz="3600" b="1" dirty="0" smtClean="0">
                <a:solidFill>
                  <a:srgbClr val="FFFF00"/>
                </a:solidFill>
              </a:rPr>
              <a:t>Australia’s Nuclear Industry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3479800" cy="2613025"/>
          </a:xfrm>
          <a:prstGeom prst="rect">
            <a:avLst/>
          </a:prstGeom>
          <a:noFill/>
          <a:ln w="317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5" descr="0609-SA-OlympicDamSeminar_Page_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12776"/>
            <a:ext cx="3588847" cy="2355726"/>
          </a:xfrm>
          <a:prstGeom prst="rect">
            <a:avLst/>
          </a:prstGeom>
          <a:noFill/>
        </p:spPr>
      </p:pic>
      <p:pic>
        <p:nvPicPr>
          <p:cNvPr id="10" name="Picture 4" descr="OPAL_building_NEW_medi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12776"/>
            <a:ext cx="4121274" cy="2472764"/>
          </a:xfrm>
          <a:prstGeom prst="rect">
            <a:avLst/>
          </a:prstGeom>
          <a:noFill/>
        </p:spPr>
      </p:pic>
      <p:pic>
        <p:nvPicPr>
          <p:cNvPr id="11" name="Picture 21" descr="transfer flask 2 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716016" y="4005064"/>
            <a:ext cx="3558762" cy="266429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D43EC5-1D6A-4EB9-B991-AF12D0321451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20485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08051"/>
            <a:ext cx="6619875" cy="720750"/>
          </a:xfrm>
        </p:spPr>
        <p:txBody>
          <a:bodyPr/>
          <a:lstStyle/>
          <a:p>
            <a:r>
              <a:rPr lang="en-AU" sz="2800" i="1" dirty="0">
                <a:solidFill>
                  <a:srgbClr val="FF0066"/>
                </a:solidFill>
              </a:rPr>
              <a:t>Australian Radiation Protection and Nuclear Safety Act</a:t>
            </a:r>
            <a:r>
              <a:rPr lang="en-AU" sz="2800" dirty="0">
                <a:solidFill>
                  <a:srgbClr val="FF0066"/>
                </a:solidFill>
              </a:rPr>
              <a:t> 1998</a:t>
            </a:r>
            <a:endParaRPr lang="en-AU" sz="2400" dirty="0">
              <a:solidFill>
                <a:srgbClr val="FF0066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5400848" cy="4393083"/>
          </a:xfrm>
        </p:spPr>
        <p:txBody>
          <a:bodyPr/>
          <a:lstStyle/>
          <a:p>
            <a:pPr marL="381000" indent="-381000"/>
            <a:r>
              <a:rPr lang="en-AU" sz="2800" b="1" dirty="0"/>
              <a:t>Commonwealth Legislation</a:t>
            </a:r>
          </a:p>
          <a:p>
            <a:pPr marL="381000" indent="-381000"/>
            <a:r>
              <a:rPr lang="en-AU" sz="2800" b="1" dirty="0"/>
              <a:t>Promulgated 5 Feb 1999</a:t>
            </a:r>
          </a:p>
          <a:p>
            <a:pPr marL="381000" indent="-381000"/>
            <a:r>
              <a:rPr lang="en-AU" sz="2800" b="1" dirty="0"/>
              <a:t>Object of the Act</a:t>
            </a:r>
          </a:p>
          <a:p>
            <a:pPr marL="762000" lvl="1" indent="-190500">
              <a:buFont typeface="Symbol" pitchFamily="18" charset="2"/>
              <a:buNone/>
            </a:pPr>
            <a:r>
              <a:rPr lang="en-AU" sz="2400" i="1" dirty="0"/>
              <a:t>‘To protect the health and safety of people, and to protect the environment from the harmful effects of radiation’</a:t>
            </a:r>
            <a:endParaRPr lang="en-AU" sz="2400" dirty="0"/>
          </a:p>
        </p:txBody>
      </p:sp>
      <p:pic>
        <p:nvPicPr>
          <p:cNvPr id="8" name="Picture 4" descr="ARPANS 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16832"/>
            <a:ext cx="2392362" cy="30956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00113" y="1196975"/>
            <a:ext cx="7483475" cy="719138"/>
          </a:xfrm>
        </p:spPr>
        <p:txBody>
          <a:bodyPr/>
          <a:lstStyle/>
          <a:p>
            <a:r>
              <a:rPr lang="en-AU" sz="3600" i="1" dirty="0" smtClean="0">
                <a:solidFill>
                  <a:srgbClr val="FF0066"/>
                </a:solidFill>
              </a:rPr>
              <a:t>ARPANS Act</a:t>
            </a:r>
            <a:r>
              <a:rPr lang="en-AU" sz="3600" dirty="0" smtClean="0">
                <a:solidFill>
                  <a:srgbClr val="FF0066"/>
                </a:solidFill>
              </a:rPr>
              <a:t> 1998</a:t>
            </a:r>
            <a:endParaRPr lang="en-AU" sz="3600" b="1" dirty="0" smtClean="0">
              <a:solidFill>
                <a:srgbClr val="FFFF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en-AU" b="1" dirty="0" smtClean="0"/>
              <a:t>Provides for regulation</a:t>
            </a:r>
            <a:r>
              <a:rPr lang="en-AU" dirty="0" smtClean="0"/>
              <a:t> of radiation dealings and facility conducts </a:t>
            </a:r>
          </a:p>
          <a:p>
            <a:pPr>
              <a:spcBef>
                <a:spcPct val="60000"/>
              </a:spcBef>
            </a:pPr>
            <a:r>
              <a:rPr lang="en-AU" b="1" dirty="0" smtClean="0"/>
              <a:t>Provides a system of licensing</a:t>
            </a:r>
            <a:r>
              <a:rPr lang="en-AU" dirty="0" smtClean="0"/>
              <a:t> for facilities and dealings (prohibitions), with conditions</a:t>
            </a:r>
          </a:p>
          <a:p>
            <a:pPr>
              <a:spcBef>
                <a:spcPct val="60000"/>
              </a:spcBef>
            </a:pPr>
            <a:r>
              <a:rPr lang="en-AU" dirty="0" smtClean="0"/>
              <a:t>Provides powers of </a:t>
            </a:r>
            <a:r>
              <a:rPr lang="en-AU" b="1" dirty="0" smtClean="0"/>
              <a:t>inspection, enforcement</a:t>
            </a:r>
          </a:p>
          <a:p>
            <a:endParaRPr lang="en-AU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82208E-8FF0-4A40-90E1-CBEAEACBAFE0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1509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83475" cy="1152128"/>
          </a:xfrm>
        </p:spPr>
        <p:txBody>
          <a:bodyPr/>
          <a:lstStyle/>
          <a:p>
            <a:r>
              <a:rPr lang="en-AU" sz="3200" b="1" dirty="0" smtClean="0">
                <a:solidFill>
                  <a:srgbClr val="FF0066"/>
                </a:solidFill>
                <a:latin typeface="Arial" charset="0"/>
              </a:rPr>
              <a:t/>
            </a:r>
            <a:br>
              <a:rPr lang="en-AU" sz="3200" b="1" dirty="0" smtClean="0">
                <a:solidFill>
                  <a:srgbClr val="FF0066"/>
                </a:solidFill>
                <a:latin typeface="Arial" charset="0"/>
              </a:rPr>
            </a:br>
            <a:r>
              <a:rPr lang="en-AU" sz="3200" b="1" dirty="0" smtClean="0">
                <a:solidFill>
                  <a:srgbClr val="FF0066"/>
                </a:solidFill>
                <a:latin typeface="Arial" charset="0"/>
              </a:rPr>
              <a:t/>
            </a:r>
            <a:br>
              <a:rPr lang="en-AU" sz="3200" b="1" dirty="0" smtClean="0">
                <a:solidFill>
                  <a:srgbClr val="FF0066"/>
                </a:solidFill>
                <a:latin typeface="Arial" charset="0"/>
              </a:rPr>
            </a:br>
            <a:r>
              <a:rPr lang="en-AU" sz="3200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AU" sz="2800" b="1" dirty="0" smtClean="0">
                <a:solidFill>
                  <a:srgbClr val="FF0066"/>
                </a:solidFill>
                <a:latin typeface="Arial" charset="0"/>
              </a:rPr>
              <a:t>Australian Radiation Protection and Nuclear Safety Regulations 1999</a:t>
            </a:r>
            <a:r>
              <a:rPr lang="en-AU" sz="3200" b="1" dirty="0" smtClean="0">
                <a:solidFill>
                  <a:srgbClr val="FF0066"/>
                </a:solidFill>
                <a:latin typeface="Arial" charset="0"/>
              </a:rPr>
              <a:t/>
            </a:r>
            <a:br>
              <a:rPr lang="en-AU" sz="3200" b="1" dirty="0" smtClean="0">
                <a:solidFill>
                  <a:srgbClr val="FF0066"/>
                </a:solidFill>
                <a:latin typeface="Arial" charset="0"/>
              </a:rPr>
            </a:br>
            <a:endParaRPr lang="en-AU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7772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AU" sz="2800" dirty="0" smtClean="0">
                <a:solidFill>
                  <a:schemeClr val="accent2"/>
                </a:solidFill>
                <a:latin typeface="Arial" charset="0"/>
              </a:rPr>
              <a:t>Provide more detailed information on:</a:t>
            </a:r>
          </a:p>
          <a:p>
            <a:pPr lvl="1">
              <a:spcBef>
                <a:spcPct val="50000"/>
              </a:spcBef>
            </a:pPr>
            <a:r>
              <a:rPr lang="en-AU" dirty="0" smtClean="0">
                <a:solidFill>
                  <a:schemeClr val="accent2"/>
                </a:solidFill>
                <a:latin typeface="Arial" charset="0"/>
              </a:rPr>
              <a:t>licensing and licence conditions </a:t>
            </a:r>
          </a:p>
          <a:p>
            <a:pPr lvl="1">
              <a:spcBef>
                <a:spcPct val="50000"/>
              </a:spcBef>
            </a:pPr>
            <a:r>
              <a:rPr lang="en-AU" dirty="0" smtClean="0">
                <a:solidFill>
                  <a:schemeClr val="accent2"/>
                </a:solidFill>
                <a:latin typeface="Arial" charset="0"/>
              </a:rPr>
              <a:t>reporting by licence holders</a:t>
            </a:r>
          </a:p>
          <a:p>
            <a:pPr lvl="1">
              <a:spcBef>
                <a:spcPct val="50000"/>
              </a:spcBef>
            </a:pPr>
            <a:r>
              <a:rPr lang="en-AU" dirty="0" smtClean="0">
                <a:solidFill>
                  <a:schemeClr val="accent2"/>
                </a:solidFill>
                <a:latin typeface="Arial" charset="0"/>
              </a:rPr>
              <a:t>practices to be followed by licence holders</a:t>
            </a:r>
          </a:p>
          <a:p>
            <a:pPr lvl="1">
              <a:spcBef>
                <a:spcPct val="50000"/>
              </a:spcBef>
            </a:pPr>
            <a:r>
              <a:rPr lang="en-AU" dirty="0" smtClean="0">
                <a:solidFill>
                  <a:schemeClr val="accent2"/>
                </a:solidFill>
                <a:latin typeface="Arial" charset="0"/>
              </a:rPr>
              <a:t>inspection</a:t>
            </a:r>
          </a:p>
          <a:p>
            <a:pPr lvl="1">
              <a:spcBef>
                <a:spcPct val="50000"/>
              </a:spcBef>
            </a:pPr>
            <a:r>
              <a:rPr lang="en-AU" dirty="0" smtClean="0">
                <a:solidFill>
                  <a:schemeClr val="accent2"/>
                </a:solidFill>
                <a:latin typeface="Arial" charset="0"/>
              </a:rPr>
              <a:t>enforcement</a:t>
            </a:r>
          </a:p>
          <a:p>
            <a:endParaRPr lang="en-AU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E54CB-DCCF-40D6-BE00-51171BAE3D19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2533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772400" cy="792063"/>
          </a:xfrm>
        </p:spPr>
        <p:txBody>
          <a:bodyPr/>
          <a:lstStyle/>
          <a:p>
            <a:r>
              <a:rPr lang="en-AU" sz="3200" b="1" dirty="0" smtClean="0">
                <a:solidFill>
                  <a:srgbClr val="FF0066"/>
                </a:solidFill>
                <a:latin typeface="Arial" charset="0"/>
              </a:rPr>
              <a:t>REGULATORY CONSIDERATIONS</a:t>
            </a:r>
            <a:endParaRPr lang="en-AU" sz="3200" b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776864" cy="4824536"/>
          </a:xfrm>
        </p:spPr>
        <p:txBody>
          <a:bodyPr/>
          <a:lstStyle/>
          <a:p>
            <a:pPr>
              <a:spcBef>
                <a:spcPct val="85000"/>
              </a:spcBef>
            </a:pPr>
            <a:r>
              <a:rPr lang="en-AU" sz="2400" b="1" dirty="0" smtClean="0"/>
              <a:t>Non-prescriptive but provides guidance</a:t>
            </a:r>
          </a:p>
          <a:p>
            <a:pPr>
              <a:spcBef>
                <a:spcPct val="85000"/>
              </a:spcBef>
            </a:pPr>
            <a:r>
              <a:rPr lang="en-AU" sz="2400" b="1" dirty="0" smtClean="0"/>
              <a:t>Licence holder bears prime responsibility for safety</a:t>
            </a:r>
          </a:p>
          <a:p>
            <a:pPr>
              <a:spcBef>
                <a:spcPct val="85000"/>
              </a:spcBef>
            </a:pPr>
            <a:r>
              <a:rPr lang="en-AU" sz="2400" b="1" dirty="0" smtClean="0"/>
              <a:t>Regulatory process is outcome-focussed, risk-based, consistent, transparent, accountable and responsive</a:t>
            </a:r>
          </a:p>
          <a:p>
            <a:pPr>
              <a:spcBef>
                <a:spcPct val="85000"/>
              </a:spcBef>
            </a:pPr>
            <a:r>
              <a:rPr lang="en-AU" sz="2400" b="1" dirty="0" smtClean="0"/>
              <a:t>Accountability of licence holder and regulator </a:t>
            </a:r>
          </a:p>
          <a:p>
            <a:pPr>
              <a:spcBef>
                <a:spcPct val="85000"/>
              </a:spcBef>
            </a:pPr>
            <a:r>
              <a:rPr lang="en-AU" sz="2400" b="1" dirty="0" smtClean="0"/>
              <a:t>Code of Practice, Regulatory guideline, Regulatory Assessment Principles and Criteria reflect international best practice</a:t>
            </a:r>
          </a:p>
          <a:p>
            <a:pPr>
              <a:spcBef>
                <a:spcPct val="85000"/>
              </a:spcBef>
            </a:pPr>
            <a:r>
              <a:rPr lang="en-AU" sz="2400" b="1" dirty="0" smtClean="0"/>
              <a:t>Consistent with the States and Territories</a:t>
            </a:r>
          </a:p>
          <a:p>
            <a:pPr>
              <a:buNone/>
            </a:pPr>
            <a:endParaRPr lang="en-AU" sz="20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89A261-D062-4418-B88D-3586DD32E356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4101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47813" y="981075"/>
            <a:ext cx="5903912" cy="711200"/>
          </a:xfrm>
        </p:spPr>
        <p:txBody>
          <a:bodyPr/>
          <a:lstStyle/>
          <a:p>
            <a:r>
              <a:rPr lang="en-AU" sz="3600" dirty="0" smtClean="0"/>
              <a:t>Transport Safety Code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B0DA1C-5252-4585-B3E2-F24E0A073F5B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3557" name="Picture 5" descr="ARPNSA_strip_blue_150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1700808"/>
            <a:ext cx="6984776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None/>
            </a:pPr>
            <a:endParaRPr lang="en-AU" sz="2000" b="1" dirty="0" smtClean="0"/>
          </a:p>
          <a:p>
            <a:pPr>
              <a:buNone/>
            </a:pPr>
            <a:endParaRPr lang="en-AU" sz="2000" b="1" dirty="0" smtClean="0"/>
          </a:p>
          <a:p>
            <a:pPr>
              <a:buNone/>
            </a:pPr>
            <a:endParaRPr lang="en-AU" sz="2000" b="1" dirty="0" smtClean="0"/>
          </a:p>
          <a:p>
            <a:pPr>
              <a:buNone/>
            </a:pPr>
            <a:endParaRPr lang="en-AU" sz="2000" b="1" dirty="0" smtClean="0"/>
          </a:p>
          <a:p>
            <a:pPr>
              <a:buNone/>
            </a:pPr>
            <a:endParaRPr lang="en-AU" sz="2000" b="1" dirty="0" smtClean="0"/>
          </a:p>
          <a:p>
            <a:pPr>
              <a:buNone/>
            </a:pPr>
            <a:endParaRPr lang="en-AU" sz="2000" b="1" dirty="0" smtClean="0"/>
          </a:p>
          <a:p>
            <a:pPr>
              <a:buNone/>
            </a:pPr>
            <a:endParaRPr lang="en-AU" sz="2000" b="1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3374029" cy="479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16832"/>
            <a:ext cx="334679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58888" y="1052512"/>
            <a:ext cx="7197725" cy="1008336"/>
          </a:xfrm>
        </p:spPr>
        <p:txBody>
          <a:bodyPr/>
          <a:lstStyle/>
          <a:p>
            <a:r>
              <a:rPr lang="en-AU" sz="3600" b="1" dirty="0" smtClean="0"/>
              <a:t>Australia’s Safety Regulatory Framework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2132856"/>
          <a:ext cx="7772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F3DC37-2755-4CEE-9D6D-B4096BBE162D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7173" name="Picture 5" descr="ARPNSA_strip_blue_150_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1F93C1"/>
              </a:clrFrom>
              <a:clrTo>
                <a:srgbClr val="1F93C1">
                  <a:alpha val="0"/>
                </a:srgbClr>
              </a:clrTo>
            </a:clrChange>
          </a:blip>
          <a:srcRect r="317"/>
          <a:stretch>
            <a:fillRect/>
          </a:stretch>
        </p:blipFill>
        <p:spPr bwMode="auto">
          <a:xfrm>
            <a:off x="0" y="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-Right Arrow 7"/>
          <p:cNvSpPr/>
          <p:nvPr/>
        </p:nvSpPr>
        <p:spPr bwMode="auto">
          <a:xfrm>
            <a:off x="2987824" y="2996952"/>
            <a:ext cx="288032" cy="14401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5508104" y="2996952"/>
            <a:ext cx="432048" cy="21602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Up-Down Arrow 12"/>
          <p:cNvSpPr/>
          <p:nvPr/>
        </p:nvSpPr>
        <p:spPr bwMode="auto">
          <a:xfrm>
            <a:off x="4139952" y="3645024"/>
            <a:ext cx="216024" cy="432048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31003_l">
  <a:themeElements>
    <a:clrScheme name="presentation131003_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131003_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131003_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31003_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31003_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31003_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31003_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31003_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31003_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1201</Words>
  <Application>Microsoft Office PowerPoint</Application>
  <PresentationFormat>On-screen Show (4:3)</PresentationFormat>
  <Paragraphs>235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presentation131003_l</vt:lpstr>
      <vt:lpstr>Clip</vt:lpstr>
      <vt:lpstr>Australian Experience in Implementing Transport Safety Regulations and Transport Security Recommendations</vt:lpstr>
      <vt:lpstr>SCOPE</vt:lpstr>
      <vt:lpstr>Australia’s Nuclear Industry</vt:lpstr>
      <vt:lpstr>Australian Radiation Protection and Nuclear Safety Act 1998</vt:lpstr>
      <vt:lpstr>ARPANS Act 1998</vt:lpstr>
      <vt:lpstr>   Australian Radiation Protection and Nuclear Safety Regulations 1999 </vt:lpstr>
      <vt:lpstr>REGULATORY CONSIDERATIONS</vt:lpstr>
      <vt:lpstr>Transport Safety Code</vt:lpstr>
      <vt:lpstr>Australia’s Safety Regulatory Framework</vt:lpstr>
      <vt:lpstr>ARPANSA Approach</vt:lpstr>
      <vt:lpstr>Risk Assessment</vt:lpstr>
      <vt:lpstr>Spent Fuel Transport (Regulatory Oversight)</vt:lpstr>
      <vt:lpstr>ARPANSA’s Regulatory Process in Spent Fuel Transport </vt:lpstr>
      <vt:lpstr>PowerPoint Presentation</vt:lpstr>
      <vt:lpstr>Australia’s Security Regulatory Framework</vt:lpstr>
      <vt:lpstr>PowerPoint Presentation</vt:lpstr>
      <vt:lpstr>PowerPoint Presentation</vt:lpstr>
      <vt:lpstr>Nuclear Security Legislation</vt:lpstr>
      <vt:lpstr>ASSESSING THE THREATS AND RISKS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</vt:vector>
  </TitlesOfParts>
  <Company>ARPANSA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John Briggs</dc:creator>
  <cp:lastModifiedBy>whittakerj</cp:lastModifiedBy>
  <cp:revision>233</cp:revision>
  <dcterms:created xsi:type="dcterms:W3CDTF">2003-11-13T02:45:01Z</dcterms:created>
  <dcterms:modified xsi:type="dcterms:W3CDTF">2011-10-17T06:39:14Z</dcterms:modified>
</cp:coreProperties>
</file>